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1"/>
  </p:notesMasterIdLst>
  <p:sldIdLst>
    <p:sldId id="268" r:id="rId2"/>
    <p:sldId id="269" r:id="rId3"/>
    <p:sldId id="270" r:id="rId4"/>
    <p:sldId id="1194" r:id="rId5"/>
    <p:sldId id="275" r:id="rId6"/>
    <p:sldId id="273" r:id="rId7"/>
    <p:sldId id="10256" r:id="rId8"/>
    <p:sldId id="1213" r:id="rId9"/>
    <p:sldId id="274" r:id="rId10"/>
    <p:sldId id="316" r:id="rId11"/>
    <p:sldId id="311" r:id="rId12"/>
    <p:sldId id="276" r:id="rId13"/>
    <p:sldId id="1208" r:id="rId14"/>
    <p:sldId id="271" r:id="rId15"/>
    <p:sldId id="272" r:id="rId16"/>
    <p:sldId id="1187" r:id="rId17"/>
    <p:sldId id="10251" r:id="rId18"/>
    <p:sldId id="10248" r:id="rId19"/>
    <p:sldId id="277" r:id="rId20"/>
    <p:sldId id="1128" r:id="rId21"/>
    <p:sldId id="278" r:id="rId22"/>
    <p:sldId id="279" r:id="rId23"/>
    <p:sldId id="10235" r:id="rId24"/>
    <p:sldId id="10252" r:id="rId25"/>
    <p:sldId id="10253" r:id="rId26"/>
    <p:sldId id="10254" r:id="rId27"/>
    <p:sldId id="10255" r:id="rId28"/>
    <p:sldId id="282" r:id="rId29"/>
    <p:sldId id="281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3633"/>
    <a:srgbClr val="F8B200"/>
    <a:srgbClr val="E09E28"/>
    <a:srgbClr val="EBC175"/>
    <a:srgbClr val="A6A6A6"/>
    <a:srgbClr val="F3F4F2"/>
    <a:srgbClr val="E2E4E0"/>
    <a:srgbClr val="D1D4CD"/>
    <a:srgbClr val="FFFFFF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464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04949-6B5B-AF45-BF97-01801A33DDD1}" type="datetimeFigureOut">
              <a:rPr kumimoji="1" lang="zh-CN" altLang="en-US" smtClean="0"/>
              <a:t>2022/11/10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23778D-2819-4A43-97C0-B19B758E777D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83230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2753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1375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410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42263F8-6408-4335-B3DC-0FAED6254417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670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64375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76863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A5E4A-65BD-794C-A3D1-2B07C3699BB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756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1.</a:t>
            </a:r>
            <a:r>
              <a:rPr kumimoji="1" lang="zh-CN" altLang="en-US" dirty="0"/>
              <a:t>用户视角下的</a:t>
            </a:r>
            <a:r>
              <a:rPr kumimoji="1" lang="en-US" altLang="zh-CN" dirty="0" err="1"/>
              <a:t>sla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用户模型设计，模型关联指标和告警的设计</a:t>
            </a:r>
          </a:p>
        </p:txBody>
      </p:sp>
    </p:spTree>
    <p:extLst>
      <p:ext uri="{BB962C8B-B14F-4D97-AF65-F5344CB8AC3E}">
        <p14:creationId xmlns:p14="http://schemas.microsoft.com/office/powerpoint/2010/main" val="3308669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V Summit(1)-底纹.psd" descr="KV Summit(1)-底纹.psd"/>
          <p:cNvPicPr>
            <a:picLocks noChangeAspect="1"/>
          </p:cNvPicPr>
          <p:nvPr/>
        </p:nvPicPr>
        <p:blipFill>
          <a:blip r:embed="rId2">
            <a:alphaModFix amt="23558"/>
          </a:blip>
          <a:stretch>
            <a:fillRect/>
          </a:stretch>
        </p:blipFill>
        <p:spPr>
          <a:xfrm>
            <a:off x="0" y="-10411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5" name="Shape 110">
            <a:extLst>
              <a:ext uri="{FF2B5EF4-FFF2-40B4-BE49-F238E27FC236}">
                <a16:creationId xmlns:a16="http://schemas.microsoft.com/office/drawing/2014/main" id="{903A44D2-4516-A245-B179-68C9EAFF402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>
          <a:xfrm>
            <a:off x="11416931" y="6312807"/>
            <a:ext cx="226619" cy="2349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66F478D9-8D32-2C49-85E7-51ADAE368EF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8298" y="348245"/>
            <a:ext cx="9299028" cy="353667"/>
          </a:xfrm>
          <a:prstGeom prst="rect">
            <a:avLst/>
          </a:prstGeom>
        </p:spPr>
        <p:txBody>
          <a:bodyPr/>
          <a:lstStyle>
            <a:lvl1pPr>
              <a:defRPr sz="2700" b="1" i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r>
              <a:rPr lang="zh-TW" altLang="en-US" dirty="0"/>
              <a:t>请填写大标题</a:t>
            </a:r>
            <a:r>
              <a:rPr lang="en-US" altLang="zh-CN" dirty="0"/>
              <a:t>-</a:t>
            </a:r>
            <a:r>
              <a:rPr lang="zh-TW" altLang="en-US" dirty="0"/>
              <a:t>微软雅黑</a:t>
            </a:r>
            <a:r>
              <a:rPr lang="en-US" altLang="zh-CN" dirty="0"/>
              <a:t>-54</a:t>
            </a:r>
            <a:r>
              <a:rPr lang="zh-TW" altLang="en-US" dirty="0"/>
              <a:t>磅</a:t>
            </a:r>
            <a:r>
              <a:rPr lang="zh-CN" altLang="en-US" dirty="0"/>
              <a:t> </a:t>
            </a:r>
            <a:r>
              <a:rPr lang="zh-TW" altLang="en-US" dirty="0"/>
              <a:t>加粗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AC0C014-AC9B-F945-AE0C-842C8856753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58097" y="260916"/>
            <a:ext cx="8509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66053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62CE24-4B9A-4FC6-8BD2-43C06B17E144}" type="datetimeFigureOut">
              <a:rPr lang="zh-CN" altLang="en-US" smtClean="0"/>
              <a:t>2022/11/10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8271F-3D77-4A4A-A647-15438535353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hyperlink" Target="https://www.ebpftravel.com/" TargetMode="External"/><Relationship Id="rId9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image" Target="../media/image38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39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png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43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hyperlink" Target="https://gitee.com/anolis/coolbpf" TargetMode="External"/><Relationship Id="rId3" Type="http://schemas.openxmlformats.org/officeDocument/2006/relationships/image" Target="../media/image22.svg"/><Relationship Id="rId21" Type="http://schemas.openxmlformats.org/officeDocument/2006/relationships/image" Target="../media/image50.pn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3" Type="http://schemas.openxmlformats.org/officeDocument/2006/relationships/image" Target="../media/image13.sv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17.png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3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1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20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6.svg"/><Relationship Id="rId18" Type="http://schemas.openxmlformats.org/officeDocument/2006/relationships/image" Target="../media/image11.png"/><Relationship Id="rId3" Type="http://schemas.openxmlformats.org/officeDocument/2006/relationships/image" Target="../media/image22.svg"/><Relationship Id="rId7" Type="http://schemas.openxmlformats.org/officeDocument/2006/relationships/image" Target="../media/image13.svg"/><Relationship Id="rId12" Type="http://schemas.openxmlformats.org/officeDocument/2006/relationships/image" Target="../media/image25.png"/><Relationship Id="rId17" Type="http://schemas.openxmlformats.org/officeDocument/2006/relationships/image" Target="../media/image30.svg"/><Relationship Id="rId2" Type="http://schemas.openxmlformats.org/officeDocument/2006/relationships/image" Target="../media/image21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4.svg"/><Relationship Id="rId5" Type="http://schemas.openxmlformats.org/officeDocument/2006/relationships/image" Target="../media/image7.png"/><Relationship Id="rId15" Type="http://schemas.openxmlformats.org/officeDocument/2006/relationships/image" Target="../media/image28.svg"/><Relationship Id="rId10" Type="http://schemas.openxmlformats.org/officeDocument/2006/relationships/image" Target="../media/image23.png"/><Relationship Id="rId19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sv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183D814-AC0F-9FC4-C112-06A4B6A8F1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FF89193A-1188-0611-32F0-17AA22F5BF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098" y="1340230"/>
            <a:ext cx="9194053" cy="38073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77DAF4F-8C30-39AC-A032-7635A1476C53}"/>
              </a:ext>
            </a:extLst>
          </p:cNvPr>
          <p:cNvSpPr txBox="1"/>
          <p:nvPr/>
        </p:nvSpPr>
        <p:spPr>
          <a:xfrm>
            <a:off x="9209312" y="233266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30040F9-6358-32B5-DC54-71109DDB185A}"/>
              </a:ext>
            </a:extLst>
          </p:cNvPr>
          <p:cNvSpPr txBox="1"/>
          <p:nvPr/>
        </p:nvSpPr>
        <p:spPr>
          <a:xfrm>
            <a:off x="9209312" y="602598"/>
            <a:ext cx="29018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i="0" u="none" strike="noStrike" kern="1500" spc="1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思源宋体 CN Heavy" panose="02020900000000000000" pitchFamily="18" charset="-122"/>
                <a:ea typeface="思源宋体 CN Heavy" panose="02020900000000000000" pitchFamily="18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www.ebpftravel.com</a:t>
            </a:r>
            <a:endParaRPr lang="en-US" altLang="zh-CN" i="0" kern="1500" spc="1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思源宋体 CN Heavy" panose="02020900000000000000" pitchFamily="18" charset="-122"/>
              <a:ea typeface="思源宋体 CN Heavy" panose="020209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4AEFB42-9156-6C1D-121F-350A827AB0A6}"/>
              </a:ext>
            </a:extLst>
          </p:cNvPr>
          <p:cNvSpPr txBox="1"/>
          <p:nvPr/>
        </p:nvSpPr>
        <p:spPr>
          <a:xfrm>
            <a:off x="1929465" y="1774141"/>
            <a:ext cx="873075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Coolbpf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在各内核版本的应用实践</a:t>
            </a:r>
            <a:endParaRPr lang="en-US" altLang="zh-CN" sz="72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毛文安 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龙蜥社区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eBPF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技术探索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SIG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Maintainer</a:t>
            </a:r>
          </a:p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龙蜥社区 系统运维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SIG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Owner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CD59848-875A-8C4A-82D6-36F2C8CFF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477" y="5549222"/>
            <a:ext cx="9194053" cy="1618513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207EEFF-52D3-B5D3-2D5C-AC6D0ACFFB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3038" y="642782"/>
            <a:ext cx="3687062" cy="2872479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17C3F69-1D18-C68D-1B36-CF36ED6C015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BF245E31-E587-8107-AE1C-FF2A4DE994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43698" y="5065399"/>
            <a:ext cx="1409700" cy="11620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75696A3-C569-6AEB-39FD-60123BD8DF3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1657746-FF3A-4887-922A-DDC94BE0A21C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7F730EA-4C4B-A039-E30A-38E2756106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38859" y="203599"/>
            <a:ext cx="13716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14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" y="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背景和框架</a:t>
            </a:r>
            <a:endParaRPr lang="zh-CN" altLang="en-US" sz="2133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FA4E1A7-28F8-A344-88C1-59441E24954E}"/>
              </a:ext>
            </a:extLst>
          </p:cNvPr>
          <p:cNvSpPr txBox="1"/>
          <p:nvPr/>
        </p:nvSpPr>
        <p:spPr>
          <a:xfrm>
            <a:off x="2302128" y="3703199"/>
            <a:ext cx="7227251" cy="21035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189" indent="-457189">
              <a:buAutoNum type="arabicPeriod"/>
            </a:pPr>
            <a:r>
              <a:rPr lang="zh-CN" altLang="en-US" sz="1867" dirty="0"/>
              <a:t>目前基于</a:t>
            </a:r>
            <a:r>
              <a:rPr lang="en" altLang="zh-CN" sz="1867" dirty="0" err="1"/>
              <a:t>eBPF</a:t>
            </a:r>
            <a:r>
              <a:rPr lang="zh-CN" altLang="en-US" sz="1867" dirty="0"/>
              <a:t>编写的程序只能在高版本内核（支持</a:t>
            </a:r>
            <a:r>
              <a:rPr lang="en" altLang="zh-CN" sz="1867" dirty="0" err="1"/>
              <a:t>eBPF</a:t>
            </a:r>
            <a:r>
              <a:rPr lang="zh-CN" altLang="en-US" sz="1867" dirty="0"/>
              <a:t>的内核）上运行，无法在不支持</a:t>
            </a:r>
            <a:r>
              <a:rPr lang="en" altLang="zh-CN" sz="1867" dirty="0" err="1"/>
              <a:t>eBPF</a:t>
            </a:r>
            <a:r>
              <a:rPr lang="zh-CN" altLang="en-US" sz="1867" dirty="0"/>
              <a:t>功能的内核上运行；</a:t>
            </a:r>
            <a:endParaRPr lang="en-US" altLang="zh-CN" sz="1867" dirty="0"/>
          </a:p>
          <a:p>
            <a:pPr marL="457189" indent="-457189">
              <a:buAutoNum type="arabicPeriod" startAt="2"/>
            </a:pPr>
            <a:r>
              <a:rPr lang="zh-CN" altLang="en-US" sz="1867" dirty="0"/>
              <a:t>线上有很多</a:t>
            </a:r>
            <a:r>
              <a:rPr lang="en-US" altLang="zh-CN" sz="1867" dirty="0"/>
              <a:t>Alios</a:t>
            </a:r>
            <a:r>
              <a:rPr lang="zh-CN" altLang="en-US" sz="1867" dirty="0"/>
              <a:t>或者</a:t>
            </a:r>
            <a:r>
              <a:rPr lang="en-US" altLang="zh-CN" sz="1867" dirty="0"/>
              <a:t>centos</a:t>
            </a:r>
            <a:r>
              <a:rPr lang="zh-CN" altLang="en-US" sz="1867" dirty="0"/>
              <a:t>低版本内核需要维护</a:t>
            </a:r>
            <a:endParaRPr lang="en-US" altLang="zh-CN" sz="1867" dirty="0"/>
          </a:p>
          <a:p>
            <a:pPr marL="457189" indent="-457189">
              <a:buAutoNum type="arabicPeriod" startAt="2"/>
            </a:pPr>
            <a:r>
              <a:rPr lang="zh-CN" altLang="en-US" sz="1867" dirty="0"/>
              <a:t>存量</a:t>
            </a:r>
            <a:r>
              <a:rPr lang="en-US" altLang="zh-CN" sz="1867" dirty="0"/>
              <a:t>BPF</a:t>
            </a:r>
            <a:r>
              <a:rPr lang="zh-CN" altLang="en-US" sz="1867" dirty="0"/>
              <a:t>工具或项目代码，希望不做修改能跨内核运行</a:t>
            </a:r>
            <a:endParaRPr lang="en-US" altLang="zh-CN" sz="1867" dirty="0"/>
          </a:p>
          <a:p>
            <a:pPr marL="457189" indent="-457189">
              <a:buAutoNum type="arabicPeriod" startAt="2"/>
            </a:pPr>
            <a:endParaRPr lang="en-US" altLang="zh-CN" sz="1867" dirty="0"/>
          </a:p>
          <a:p>
            <a:r>
              <a:rPr lang="zh-CN" altLang="en-US" sz="1867" dirty="0"/>
              <a:t>为此我们提出了一种在低版本内核运行</a:t>
            </a:r>
            <a:r>
              <a:rPr lang="en" altLang="zh-CN" sz="1867" dirty="0" err="1"/>
              <a:t>eBPF</a:t>
            </a:r>
            <a:r>
              <a:rPr lang="zh-CN" altLang="en-US" sz="1867" dirty="0"/>
              <a:t>程序的方法，使得二进制程序无需任何修改即可在不支持</a:t>
            </a:r>
            <a:r>
              <a:rPr lang="en" altLang="zh-CN" sz="1867" dirty="0" err="1"/>
              <a:t>eBPF</a:t>
            </a:r>
            <a:r>
              <a:rPr lang="zh-CN" altLang="en-US" sz="1867" dirty="0"/>
              <a:t>功能的内核版本上运行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CE87D1F-A61A-56FF-67F2-6C53E164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2859" y="731682"/>
            <a:ext cx="6626747" cy="26973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31E50C1-4106-A648-5CDF-C3B4626E6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95728" y="160182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F0E504D-50A2-0AFE-4837-293C91409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7ED4B14-A758-CDDB-6293-1D93E91183F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207840123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0" y="0"/>
            <a:ext cx="1306768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3" dirty="0" err="1"/>
              <a:t>eBPF</a:t>
            </a:r>
            <a:r>
              <a:rPr lang="zh-CN" altLang="en-US" sz="2133" dirty="0"/>
              <a:t>驱动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A7CF806-ADCF-5343-9887-60A4A034EF19}"/>
              </a:ext>
            </a:extLst>
          </p:cNvPr>
          <p:cNvSpPr txBox="1"/>
          <p:nvPr/>
        </p:nvSpPr>
        <p:spPr>
          <a:xfrm>
            <a:off x="2529835" y="3768501"/>
            <a:ext cx="6999432" cy="25347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1.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map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helper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、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verifier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jit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和原生的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保持一致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prog: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驱动中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prog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的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attach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和原生的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eBPF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略有差异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0575" lvl="1" indent="-38099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kprobe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kprobe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0575" lvl="1" indent="-38099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tracepoint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-&gt;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tracepoint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990575" lvl="1" indent="-380990">
              <a:lnSpc>
                <a:spcPct val="150000"/>
              </a:lnSpc>
              <a:buFont typeface="Wingdings" pitchFamily="2" charset="2"/>
              <a:buChar char="l"/>
            </a:pP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event: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均基于 </a:t>
            </a:r>
            <a:r>
              <a:rPr kumimoji="1" lang="en-US" altLang="zh-CN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perf</a:t>
            </a:r>
            <a:r>
              <a:rPr kumimoji="1" lang="zh-CN" altLang="en-US" sz="1867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框架</a:t>
            </a:r>
            <a:endParaRPr kumimoji="1" lang="en-US" altLang="zh-CN" sz="1867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sz="1867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97DCAA-D6FC-F832-B21B-18D88E0A7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9835" y="986417"/>
            <a:ext cx="6457784" cy="223963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872FC2F-1B6B-B117-5D61-64402CED9B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90321" y="134814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74A68BE-9BD0-04C3-0DC7-B6BDFC750B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5331E79-A327-A2C1-D2B1-9F8B2248A8F6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770181070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36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全量内核版本运行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05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BA22A3A-13E4-ABDC-95E0-97864F05DBE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56312A-C6A6-56FC-93AC-ACBF2B14599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D6693F-F34E-9232-76D3-7AA959F50C11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2993976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" y="0"/>
            <a:ext cx="732893" cy="4205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133" dirty="0"/>
              <a:t>总结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440354F-564E-9247-9749-37517F7A076B}"/>
              </a:ext>
            </a:extLst>
          </p:cNvPr>
          <p:cNvSpPr txBox="1"/>
          <p:nvPr/>
        </p:nvSpPr>
        <p:spPr>
          <a:xfrm>
            <a:off x="2055021" y="1072255"/>
            <a:ext cx="7414799" cy="43606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667" dirty="0"/>
              <a:t>低版本内核：从无到有移植</a:t>
            </a:r>
            <a:r>
              <a:rPr lang="en-US" altLang="zh-CN" sz="2667" dirty="0" err="1"/>
              <a:t>eBPF</a:t>
            </a:r>
            <a:r>
              <a:rPr lang="zh-CN" altLang="en-US" sz="2667" dirty="0"/>
              <a:t>功能</a:t>
            </a:r>
            <a:endParaRPr lang="en-US" altLang="zh-CN" sz="2667" dirty="0"/>
          </a:p>
          <a:p>
            <a:endParaRPr lang="en-US" altLang="zh-CN" sz="2667" dirty="0"/>
          </a:p>
          <a:p>
            <a:r>
              <a:rPr lang="zh-CN" altLang="en-US" sz="2667" dirty="0"/>
              <a:t>中版本内核：</a:t>
            </a:r>
            <a:r>
              <a:rPr lang="en-US" altLang="zh-CN" sz="2667" dirty="0"/>
              <a:t>4.x</a:t>
            </a:r>
            <a:r>
              <a:rPr lang="zh-CN" altLang="en-US" sz="2667" dirty="0"/>
              <a:t> 使能</a:t>
            </a:r>
            <a:r>
              <a:rPr lang="en-US" altLang="zh-CN" sz="2667" dirty="0" err="1"/>
              <a:t>vmlinux-btf</a:t>
            </a:r>
            <a:r>
              <a:rPr lang="zh-CN" altLang="en-US" sz="2667" dirty="0"/>
              <a:t>和</a:t>
            </a:r>
            <a:r>
              <a:rPr lang="en-US" altLang="zh-CN" sz="2667" dirty="0" err="1"/>
              <a:t>libbpf</a:t>
            </a:r>
            <a:r>
              <a:rPr lang="zh-CN" altLang="en-US" sz="2667" dirty="0"/>
              <a:t> </a:t>
            </a:r>
            <a:r>
              <a:rPr lang="en-US" altLang="zh-CN" sz="2667" dirty="0"/>
              <a:t>CO-RE</a:t>
            </a:r>
            <a:r>
              <a:rPr lang="zh-CN" altLang="en-US" sz="2667" dirty="0"/>
              <a:t>，</a:t>
            </a:r>
            <a:r>
              <a:rPr lang="en-US" altLang="zh-CN" sz="2667" dirty="0"/>
              <a:t>		</a:t>
            </a:r>
            <a:r>
              <a:rPr lang="zh-CN" altLang="en-US" sz="2667" dirty="0"/>
              <a:t>   高级</a:t>
            </a:r>
            <a:r>
              <a:rPr lang="en-US" altLang="zh-CN" sz="2667" dirty="0" err="1"/>
              <a:t>eBPF</a:t>
            </a:r>
            <a:r>
              <a:rPr lang="zh-CN" altLang="en-US" sz="2667" dirty="0"/>
              <a:t>特性移植</a:t>
            </a:r>
            <a:endParaRPr lang="en-US" altLang="zh-CN" sz="2667" dirty="0"/>
          </a:p>
          <a:p>
            <a:endParaRPr lang="en-US" altLang="zh-CN" sz="2667" dirty="0"/>
          </a:p>
          <a:p>
            <a:r>
              <a:rPr lang="zh-CN" altLang="en-US" sz="2667" dirty="0"/>
              <a:t>高版本内核：</a:t>
            </a:r>
            <a:r>
              <a:rPr lang="en-US" altLang="zh-CN" sz="2667" dirty="0"/>
              <a:t>5.x</a:t>
            </a:r>
            <a:r>
              <a:rPr lang="zh-CN" altLang="en-US" sz="2667" dirty="0"/>
              <a:t> 可配置的</a:t>
            </a:r>
            <a:r>
              <a:rPr lang="en-US" altLang="zh-CN" sz="2667" dirty="0" err="1"/>
              <a:t>btf</a:t>
            </a:r>
            <a:r>
              <a:rPr lang="zh-CN" altLang="en-US" sz="2667" dirty="0"/>
              <a:t>路径，</a:t>
            </a:r>
            <a:endParaRPr lang="en-US" altLang="zh-CN" sz="2667" dirty="0"/>
          </a:p>
          <a:p>
            <a:r>
              <a:rPr lang="zh-CN" altLang="en-US" sz="2667" dirty="0"/>
              <a:t>                      自动化</a:t>
            </a:r>
            <a:r>
              <a:rPr lang="en-US" altLang="zh-CN" sz="2667" dirty="0"/>
              <a:t>CO-RE</a:t>
            </a:r>
            <a:r>
              <a:rPr lang="zh-CN" altLang="en-US" sz="2667" dirty="0"/>
              <a:t>代码生成框架，</a:t>
            </a:r>
            <a:endParaRPr lang="en-US" altLang="zh-CN" sz="2667" dirty="0"/>
          </a:p>
          <a:p>
            <a:r>
              <a:rPr lang="en-US" altLang="zh-CN" sz="2667" dirty="0"/>
              <a:t>	</a:t>
            </a:r>
            <a:r>
              <a:rPr lang="zh-CN" altLang="en-US" sz="2667" dirty="0"/>
              <a:t>            容器化编译环境，本地和远程编译</a:t>
            </a:r>
            <a:endParaRPr lang="en-US" altLang="zh-CN" sz="2667" dirty="0"/>
          </a:p>
          <a:p>
            <a:endParaRPr lang="en-US" altLang="zh-CN" sz="2000" dirty="0"/>
          </a:p>
          <a:p>
            <a:r>
              <a:rPr lang="zh-CN" altLang="en-US" sz="2000" dirty="0"/>
              <a:t>注：典型内核版本：</a:t>
            </a:r>
            <a:r>
              <a:rPr lang="en-US" altLang="zh-CN" sz="2000" dirty="0"/>
              <a:t>3.10/4.19/5.10</a:t>
            </a:r>
          </a:p>
          <a:p>
            <a:endParaRPr lang="en-US" altLang="zh-CN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2CCBE1-76AE-8742-D439-2B4F629C8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2873" y="134814"/>
            <a:ext cx="137160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B93649D-0A6B-6253-8854-C5CF5FEAB5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12E81B2-4A17-799A-9E1D-8FA5B72D192E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967028261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91D7C87F-D0DF-6054-DDF3-7000D5DA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245" y="2242184"/>
            <a:ext cx="1266825" cy="12668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C3CCD8F-1B73-7EDF-C53D-8B49FE695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ACABC4-720E-FEE6-3CCF-0881334F1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961140" y="2357666"/>
            <a:ext cx="616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Coolbpf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118A35D-D7F0-4581-CB92-72628BEE801F}"/>
              </a:ext>
            </a:extLst>
          </p:cNvPr>
          <p:cNvSpPr txBox="1"/>
          <p:nvPr/>
        </p:nvSpPr>
        <p:spPr>
          <a:xfrm>
            <a:off x="2663263" y="2413932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27618608-D2C0-E7FA-7049-EEA3198DF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8A24135-AAA2-A5CD-B3B8-7FADFABF3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06DAC97-B058-5FEC-6D19-5FDC594926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50EDEECD-89F3-B958-98FA-4370A6011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D455789-0207-5D57-FC1D-CE66C20A19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7B96A70-4E3F-837B-4D8D-1143F5C627A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81503" y="157787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A4CBB5A-6101-7C38-B91B-8AD4BBE7E56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2ABCB96-1660-1CE5-64B3-F71433D52A72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998457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基于</a:t>
            </a:r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eBPF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的网络</a:t>
            </a:r>
            <a:endParaRPr lang="en-US" altLang="zh-CN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抖动三剑客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F3265A9-5E6C-8860-B7DD-6D8C93B2FB5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CB8B03-6FF8-60F3-4270-50759EF6576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7F00BEA-4A18-1EDA-C97E-077E4C088AE5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240589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932C64CA-6244-2D40-8EA6-44C0FB68AC98}"/>
              </a:ext>
            </a:extLst>
          </p:cNvPr>
          <p:cNvSpPr/>
          <p:nvPr/>
        </p:nvSpPr>
        <p:spPr>
          <a:xfrm>
            <a:off x="939800" y="834971"/>
            <a:ext cx="8930968" cy="243592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TW" altLang="en-US" dirty="0"/>
              <a:t>认识网络抖动</a:t>
            </a:r>
            <a:endParaRPr lang="en-US" dirty="0"/>
          </a:p>
        </p:txBody>
      </p:sp>
      <p:sp>
        <p:nvSpPr>
          <p:cNvPr id="32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33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34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35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36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37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38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39" name="文本框 8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BBAAD9C20180234D78A0072836F0BFC0A2B9B2071AE3FBE0A1D9833BB1E42B747B48B038E168FB0022692608C84605EB4809217A11D05B011BBFC24F785E2BD124F9F9AD2A21E6C7F41225C768A248B73A3DEB8171D9043ED81B219008200C58DA86259B3E3</a:t>
            </a:r>
          </a:p>
        </p:txBody>
      </p:sp>
      <p:pic>
        <p:nvPicPr>
          <p:cNvPr id="31" name="未标题-2-04.png" descr="未标题-2-04.png">
            <a:extLst>
              <a:ext uri="{FF2B5EF4-FFF2-40B4-BE49-F238E27FC236}">
                <a16:creationId xmlns:a16="http://schemas.microsoft.com/office/drawing/2014/main" id="{B81215E0-4DAD-D14D-A049-8970608F8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175" y="701913"/>
            <a:ext cx="622739" cy="571254"/>
          </a:xfrm>
          <a:prstGeom prst="rect">
            <a:avLst/>
          </a:prstGeom>
          <a:ln w="3175">
            <a:miter lim="400000"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E400B2-6A66-1447-B7D2-B2149D4A1A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8043" y="3688701"/>
            <a:ext cx="5557128" cy="259435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9BD1005-04FD-2F47-B167-2D1F8BC22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3664" y="987539"/>
            <a:ext cx="6964566" cy="2117149"/>
          </a:xfrm>
          <a:prstGeom prst="rect">
            <a:avLst/>
          </a:prstGeom>
        </p:spPr>
      </p:pic>
      <p:sp>
        <p:nvSpPr>
          <p:cNvPr id="10" name="云形标注 9">
            <a:extLst>
              <a:ext uri="{FF2B5EF4-FFF2-40B4-BE49-F238E27FC236}">
                <a16:creationId xmlns:a16="http://schemas.microsoft.com/office/drawing/2014/main" id="{97527173-6173-3541-B160-6728DE903434}"/>
              </a:ext>
            </a:extLst>
          </p:cNvPr>
          <p:cNvSpPr/>
          <p:nvPr/>
        </p:nvSpPr>
        <p:spPr>
          <a:xfrm>
            <a:off x="7525693" y="3796635"/>
            <a:ext cx="2345075" cy="1956465"/>
          </a:xfrm>
          <a:prstGeom prst="cloudCallout">
            <a:avLst>
              <a:gd name="adj1" fmla="val -100024"/>
              <a:gd name="adj2" fmla="val 32154"/>
            </a:avLst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主机内部可能产生延迟的几个阶段：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algn="ctr"/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中断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软中断处理，唤醒进程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/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调度，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</a:rPr>
              <a:t>qdisc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排队等</a:t>
            </a:r>
          </a:p>
          <a:p>
            <a:pPr algn="ctr"/>
            <a:endParaRPr kumimoji="1" lang="zh-CN" altLang="en-US" sz="900" dirty="0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42D84015-3730-2D43-99D6-DD22D4FE4AF9}"/>
              </a:ext>
            </a:extLst>
          </p:cNvPr>
          <p:cNvSpPr/>
          <p:nvPr/>
        </p:nvSpPr>
        <p:spPr>
          <a:xfrm>
            <a:off x="939800" y="3587101"/>
            <a:ext cx="6248400" cy="275019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sp>
        <p:nvSpPr>
          <p:cNvPr id="9" name="燕尾形箭头 8">
            <a:extLst>
              <a:ext uri="{FF2B5EF4-FFF2-40B4-BE49-F238E27FC236}">
                <a16:creationId xmlns:a16="http://schemas.microsoft.com/office/drawing/2014/main" id="{8CFCDE47-F7D7-8841-BB38-AFA89C066B89}"/>
              </a:ext>
            </a:extLst>
          </p:cNvPr>
          <p:cNvSpPr/>
          <p:nvPr/>
        </p:nvSpPr>
        <p:spPr>
          <a:xfrm rot="5400000">
            <a:off x="2543189" y="3060521"/>
            <a:ext cx="769622" cy="498605"/>
          </a:xfrm>
          <a:prstGeom prst="notchedRightArrow">
            <a:avLst>
              <a:gd name="adj1" fmla="val 57549"/>
              <a:gd name="adj2" fmla="val 50000"/>
            </a:avLst>
          </a:prstGeom>
          <a:solidFill>
            <a:schemeClr val="accent1">
              <a:alpha val="59076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9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D776705-6DF7-6274-AEB2-7BBA419F15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3614" y="268578"/>
            <a:ext cx="1408386" cy="6116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5DAE36-B935-0D84-0CBF-E0DB1346CC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D9CEDF-6A4C-3A19-7C87-2D056CDF96E9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743782568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09" y="228600"/>
            <a:ext cx="4500000" cy="519291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000" dirty="0" err="1"/>
              <a:t>业务抖动</a:t>
            </a:r>
            <a:r>
              <a:rPr lang="en-US" altLang="zh-CN" sz="2000" dirty="0"/>
              <a:t>—</a:t>
            </a:r>
            <a:r>
              <a:rPr lang="zh-CN" altLang="en-US" sz="2000" dirty="0"/>
              <a:t>网络抖动的界定</a:t>
            </a:r>
            <a:endParaRPr lang="zh-CN" altLang="en-US" sz="2000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146" name="矩形"/>
          <p:cNvSpPr/>
          <p:nvPr/>
        </p:nvSpPr>
        <p:spPr>
          <a:xfrm>
            <a:off x="556711" y="1699893"/>
            <a:ext cx="2534148" cy="383721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  <a:effectLst>
            <a:outerShdw blurRad="342900" dist="12700" dir="5400000" rotWithShape="0">
              <a:schemeClr val="tx1">
                <a:alpha val="13000"/>
              </a:schemeClr>
            </a:outerShdw>
          </a:effectLst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 dirty="0">
              <a:solidFill>
                <a:schemeClr val="bg2">
                  <a:lumMod val="25000"/>
                </a:schemeClr>
              </a:solidFill>
              <a:latin typeface="微软雅黑"/>
              <a:ea typeface="微软雅黑"/>
              <a:sym typeface="Helvetica Neue Medium"/>
            </a:endParaRPr>
          </a:p>
        </p:txBody>
      </p:sp>
      <p:sp>
        <p:nvSpPr>
          <p:cNvPr id="169" name="network-support_80787"/>
          <p:cNvSpPr>
            <a:spLocks noChangeAspect="1"/>
          </p:cNvSpPr>
          <p:nvPr/>
        </p:nvSpPr>
        <p:spPr>
          <a:xfrm>
            <a:off x="901500" y="1981713"/>
            <a:ext cx="329560" cy="23732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037" h="437859">
                <a:moveTo>
                  <a:pt x="435614" y="275305"/>
                </a:moveTo>
                <a:cubicBezTo>
                  <a:pt x="437271" y="274359"/>
                  <a:pt x="439284" y="274596"/>
                  <a:pt x="440823" y="275778"/>
                </a:cubicBezTo>
                <a:cubicBezTo>
                  <a:pt x="448635" y="281809"/>
                  <a:pt x="457277" y="285948"/>
                  <a:pt x="466273" y="287959"/>
                </a:cubicBezTo>
                <a:cubicBezTo>
                  <a:pt x="467930" y="288313"/>
                  <a:pt x="469232" y="289496"/>
                  <a:pt x="469824" y="291033"/>
                </a:cubicBezTo>
                <a:lnTo>
                  <a:pt x="478939" y="315276"/>
                </a:lnTo>
                <a:lnTo>
                  <a:pt x="488172" y="291033"/>
                </a:lnTo>
                <a:cubicBezTo>
                  <a:pt x="488764" y="289496"/>
                  <a:pt x="490066" y="288313"/>
                  <a:pt x="491723" y="287959"/>
                </a:cubicBezTo>
                <a:cubicBezTo>
                  <a:pt x="500838" y="285948"/>
                  <a:pt x="509361" y="281809"/>
                  <a:pt x="517174" y="275778"/>
                </a:cubicBezTo>
                <a:cubicBezTo>
                  <a:pt x="518713" y="274596"/>
                  <a:pt x="520725" y="274359"/>
                  <a:pt x="522382" y="275305"/>
                </a:cubicBezTo>
                <a:cubicBezTo>
                  <a:pt x="529485" y="278971"/>
                  <a:pt x="564878" y="298247"/>
                  <a:pt x="573875" y="309954"/>
                </a:cubicBezTo>
                <a:cubicBezTo>
                  <a:pt x="591157" y="332423"/>
                  <a:pt x="603468" y="399829"/>
                  <a:pt x="607966" y="427738"/>
                </a:cubicBezTo>
                <a:cubicBezTo>
                  <a:pt x="608203" y="429157"/>
                  <a:pt x="607848" y="430694"/>
                  <a:pt x="606901" y="431758"/>
                </a:cubicBezTo>
                <a:cubicBezTo>
                  <a:pt x="605954" y="432823"/>
                  <a:pt x="604652" y="433414"/>
                  <a:pt x="603231" y="433414"/>
                </a:cubicBezTo>
                <a:lnTo>
                  <a:pt x="354765" y="433414"/>
                </a:lnTo>
                <a:cubicBezTo>
                  <a:pt x="353344" y="433414"/>
                  <a:pt x="352042" y="432823"/>
                  <a:pt x="351095" y="431758"/>
                </a:cubicBezTo>
                <a:cubicBezTo>
                  <a:pt x="350148" y="430694"/>
                  <a:pt x="349793" y="429157"/>
                  <a:pt x="350030" y="427738"/>
                </a:cubicBezTo>
                <a:cubicBezTo>
                  <a:pt x="354528" y="399829"/>
                  <a:pt x="366839" y="332423"/>
                  <a:pt x="384122" y="309954"/>
                </a:cubicBezTo>
                <a:cubicBezTo>
                  <a:pt x="393118" y="298247"/>
                  <a:pt x="428512" y="278971"/>
                  <a:pt x="435614" y="275305"/>
                </a:cubicBezTo>
                <a:close/>
                <a:moveTo>
                  <a:pt x="479051" y="123066"/>
                </a:moveTo>
                <a:cubicBezTo>
                  <a:pt x="542255" y="123066"/>
                  <a:pt x="548646" y="158180"/>
                  <a:pt x="548646" y="201334"/>
                </a:cubicBezTo>
                <a:cubicBezTo>
                  <a:pt x="548646" y="244607"/>
                  <a:pt x="517518" y="279721"/>
                  <a:pt x="479051" y="279721"/>
                </a:cubicBezTo>
                <a:cubicBezTo>
                  <a:pt x="440584" y="279721"/>
                  <a:pt x="409337" y="244607"/>
                  <a:pt x="409337" y="201334"/>
                </a:cubicBezTo>
                <a:cubicBezTo>
                  <a:pt x="409337" y="198852"/>
                  <a:pt x="409337" y="196369"/>
                  <a:pt x="409455" y="193886"/>
                </a:cubicBezTo>
                <a:cubicBezTo>
                  <a:pt x="405668" y="196723"/>
                  <a:pt x="402235" y="200389"/>
                  <a:pt x="400460" y="205000"/>
                </a:cubicBezTo>
                <a:cubicBezTo>
                  <a:pt x="397856" y="211502"/>
                  <a:pt x="399276" y="219305"/>
                  <a:pt x="404484" y="228173"/>
                </a:cubicBezTo>
                <a:cubicBezTo>
                  <a:pt x="406259" y="228646"/>
                  <a:pt x="407916" y="229710"/>
                  <a:pt x="408982" y="231365"/>
                </a:cubicBezTo>
                <a:lnTo>
                  <a:pt x="411822" y="235503"/>
                </a:lnTo>
                <a:cubicBezTo>
                  <a:pt x="413124" y="237276"/>
                  <a:pt x="413598" y="239405"/>
                  <a:pt x="413243" y="241651"/>
                </a:cubicBezTo>
                <a:cubicBezTo>
                  <a:pt x="412888" y="243779"/>
                  <a:pt x="411586" y="245671"/>
                  <a:pt x="409810" y="246853"/>
                </a:cubicBezTo>
                <a:cubicBezTo>
                  <a:pt x="408508" y="247799"/>
                  <a:pt x="406851" y="248390"/>
                  <a:pt x="405194" y="248390"/>
                </a:cubicBezTo>
                <a:cubicBezTo>
                  <a:pt x="402472" y="248390"/>
                  <a:pt x="399986" y="247090"/>
                  <a:pt x="398448" y="244843"/>
                </a:cubicBezTo>
                <a:lnTo>
                  <a:pt x="395489" y="240705"/>
                </a:lnTo>
                <a:cubicBezTo>
                  <a:pt x="394187" y="238695"/>
                  <a:pt x="393832" y="236331"/>
                  <a:pt x="394305" y="234202"/>
                </a:cubicBezTo>
                <a:cubicBezTo>
                  <a:pt x="387085" y="222143"/>
                  <a:pt x="385428" y="210793"/>
                  <a:pt x="389334" y="200625"/>
                </a:cubicBezTo>
                <a:cubicBezTo>
                  <a:pt x="393358" y="190221"/>
                  <a:pt x="402590" y="183482"/>
                  <a:pt x="410284" y="179344"/>
                </a:cubicBezTo>
                <a:cubicBezTo>
                  <a:pt x="413361" y="146830"/>
                  <a:pt x="426854" y="123066"/>
                  <a:pt x="479051" y="123066"/>
                </a:cubicBezTo>
                <a:close/>
                <a:moveTo>
                  <a:pt x="251377" y="87196"/>
                </a:moveTo>
                <a:cubicBezTo>
                  <a:pt x="255047" y="87078"/>
                  <a:pt x="258599" y="88970"/>
                  <a:pt x="260493" y="92162"/>
                </a:cubicBezTo>
                <a:lnTo>
                  <a:pt x="294826" y="150452"/>
                </a:lnTo>
                <a:lnTo>
                  <a:pt x="373554" y="150452"/>
                </a:lnTo>
                <a:cubicBezTo>
                  <a:pt x="379118" y="150452"/>
                  <a:pt x="383735" y="155063"/>
                  <a:pt x="383735" y="160738"/>
                </a:cubicBezTo>
                <a:cubicBezTo>
                  <a:pt x="383735" y="166414"/>
                  <a:pt x="379118" y="171025"/>
                  <a:pt x="373554" y="171025"/>
                </a:cubicBezTo>
                <a:lnTo>
                  <a:pt x="289025" y="171025"/>
                </a:lnTo>
                <a:cubicBezTo>
                  <a:pt x="285355" y="171025"/>
                  <a:pt x="281921" y="169015"/>
                  <a:pt x="280145" y="165941"/>
                </a:cubicBezTo>
                <a:lnTo>
                  <a:pt x="252206" y="118529"/>
                </a:lnTo>
                <a:lnTo>
                  <a:pt x="201773" y="214890"/>
                </a:lnTo>
                <a:cubicBezTo>
                  <a:pt x="200115" y="217964"/>
                  <a:pt x="197155" y="219974"/>
                  <a:pt x="193722" y="220329"/>
                </a:cubicBezTo>
                <a:cubicBezTo>
                  <a:pt x="193367" y="220329"/>
                  <a:pt x="193012" y="220447"/>
                  <a:pt x="192657" y="220447"/>
                </a:cubicBezTo>
                <a:cubicBezTo>
                  <a:pt x="189579" y="220447"/>
                  <a:pt x="186619" y="219028"/>
                  <a:pt x="184606" y="216545"/>
                </a:cubicBezTo>
                <a:lnTo>
                  <a:pt x="148261" y="171025"/>
                </a:lnTo>
                <a:lnTo>
                  <a:pt x="75926" y="171025"/>
                </a:lnTo>
                <a:cubicBezTo>
                  <a:pt x="70243" y="171025"/>
                  <a:pt x="65626" y="166414"/>
                  <a:pt x="65626" y="160738"/>
                </a:cubicBezTo>
                <a:cubicBezTo>
                  <a:pt x="65626" y="155063"/>
                  <a:pt x="70243" y="150452"/>
                  <a:pt x="75926" y="150452"/>
                </a:cubicBezTo>
                <a:lnTo>
                  <a:pt x="153233" y="150452"/>
                </a:lnTo>
                <a:cubicBezTo>
                  <a:pt x="156311" y="150452"/>
                  <a:pt x="159271" y="151871"/>
                  <a:pt x="161284" y="154354"/>
                </a:cubicBezTo>
                <a:lnTo>
                  <a:pt x="190881" y="191480"/>
                </a:lnTo>
                <a:lnTo>
                  <a:pt x="242498" y="92635"/>
                </a:lnTo>
                <a:cubicBezTo>
                  <a:pt x="244274" y="89325"/>
                  <a:pt x="247589" y="87315"/>
                  <a:pt x="251377" y="87196"/>
                </a:cubicBezTo>
                <a:close/>
                <a:moveTo>
                  <a:pt x="13735" y="0"/>
                </a:moveTo>
                <a:lnTo>
                  <a:pt x="495160" y="0"/>
                </a:lnTo>
                <a:cubicBezTo>
                  <a:pt x="502738" y="0"/>
                  <a:pt x="508776" y="6147"/>
                  <a:pt x="508776" y="13713"/>
                </a:cubicBezTo>
                <a:lnTo>
                  <a:pt x="508776" y="104618"/>
                </a:lnTo>
                <a:cubicBezTo>
                  <a:pt x="499186" y="102254"/>
                  <a:pt x="488411" y="101072"/>
                  <a:pt x="476452" y="101072"/>
                </a:cubicBezTo>
                <a:cubicBezTo>
                  <a:pt x="472308" y="101072"/>
                  <a:pt x="468282" y="101190"/>
                  <a:pt x="464375" y="101426"/>
                </a:cubicBezTo>
                <a:lnTo>
                  <a:pt x="464375" y="37946"/>
                </a:lnTo>
                <a:lnTo>
                  <a:pt x="44401" y="37946"/>
                </a:lnTo>
                <a:lnTo>
                  <a:pt x="44401" y="297896"/>
                </a:lnTo>
                <a:lnTo>
                  <a:pt x="203653" y="297896"/>
                </a:lnTo>
                <a:lnTo>
                  <a:pt x="305242" y="297896"/>
                </a:lnTo>
                <a:lnTo>
                  <a:pt x="362667" y="297896"/>
                </a:lnTo>
                <a:cubicBezTo>
                  <a:pt x="356037" y="306998"/>
                  <a:pt x="350117" y="320356"/>
                  <a:pt x="345025" y="335842"/>
                </a:cubicBezTo>
                <a:lnTo>
                  <a:pt x="325015" y="335842"/>
                </a:lnTo>
                <a:cubicBezTo>
                  <a:pt x="326673" y="345772"/>
                  <a:pt x="329515" y="359957"/>
                  <a:pt x="334132" y="375916"/>
                </a:cubicBezTo>
                <a:cubicBezTo>
                  <a:pt x="330343" y="392584"/>
                  <a:pt x="327265" y="409606"/>
                  <a:pt x="324778" y="424974"/>
                </a:cubicBezTo>
                <a:cubicBezTo>
                  <a:pt x="324068" y="429348"/>
                  <a:pt x="324542" y="433722"/>
                  <a:pt x="325844" y="437859"/>
                </a:cubicBezTo>
                <a:lnTo>
                  <a:pt x="171566" y="437859"/>
                </a:lnTo>
                <a:cubicBezTo>
                  <a:pt x="166829" y="437859"/>
                  <a:pt x="162567" y="435495"/>
                  <a:pt x="159962" y="431594"/>
                </a:cubicBezTo>
                <a:cubicBezTo>
                  <a:pt x="157476" y="427575"/>
                  <a:pt x="157120" y="422728"/>
                  <a:pt x="159133" y="418472"/>
                </a:cubicBezTo>
                <a:cubicBezTo>
                  <a:pt x="173815" y="386437"/>
                  <a:pt x="180801" y="354046"/>
                  <a:pt x="183761" y="335842"/>
                </a:cubicBezTo>
                <a:lnTo>
                  <a:pt x="13735" y="335842"/>
                </a:lnTo>
                <a:cubicBezTo>
                  <a:pt x="6157" y="335842"/>
                  <a:pt x="0" y="329695"/>
                  <a:pt x="0" y="322129"/>
                </a:cubicBezTo>
                <a:lnTo>
                  <a:pt x="0" y="13713"/>
                </a:lnTo>
                <a:cubicBezTo>
                  <a:pt x="0" y="6147"/>
                  <a:pt x="6157" y="0"/>
                  <a:pt x="13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0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170" name="圆角矩形"/>
          <p:cNvSpPr/>
          <p:nvPr/>
        </p:nvSpPr>
        <p:spPr>
          <a:xfrm>
            <a:off x="798992" y="1877527"/>
            <a:ext cx="2038163" cy="2118829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1251327" y="1975525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en-US" altLang="zh-CN" sz="1400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current</a:t>
            </a:r>
            <a:r>
              <a:rPr lang="zh-CN" altLang="en-US" sz="1400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抖动</a:t>
            </a:r>
          </a:p>
        </p:txBody>
      </p:sp>
      <p:sp>
        <p:nvSpPr>
          <p:cNvPr id="173" name="virtual-cloud_74160"/>
          <p:cNvSpPr>
            <a:spLocks noChangeAspect="1"/>
          </p:cNvSpPr>
          <p:nvPr/>
        </p:nvSpPr>
        <p:spPr>
          <a:xfrm>
            <a:off x="888889" y="4169972"/>
            <a:ext cx="319446" cy="237600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4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174" name="圆角矩形"/>
          <p:cNvSpPr/>
          <p:nvPr/>
        </p:nvSpPr>
        <p:spPr>
          <a:xfrm>
            <a:off x="798992" y="4067206"/>
            <a:ext cx="2038163" cy="1399633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251327" y="4155402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zh-CN" altLang="en-US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解决方案</a:t>
            </a:r>
            <a:endParaRPr lang="zh-CN" altLang="en-US" sz="14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1354833" y="4505105"/>
            <a:ext cx="1111023" cy="2330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r>
              <a:rPr kumimoji="1" lang="en-US" altLang="zh-CN" sz="1200" kern="0" dirty="0" err="1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rtrace</a:t>
            </a:r>
            <a:endParaRPr kumimoji="1" lang="zh-CN" altLang="en-US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847531" y="3017875"/>
            <a:ext cx="1891283" cy="6052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>
              <a:defRPr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当下还在发生的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pPr>
              <a:defRPr/>
            </a:pP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可复现抖动问题</a:t>
            </a:r>
          </a:p>
          <a:p>
            <a:pPr algn="ctr" defTabSz="412750" hangingPunct="0">
              <a:defRPr/>
            </a:pPr>
            <a:endParaRPr lang="zh-CN" altLang="en-US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69" name="矩形">
            <a:extLst>
              <a:ext uri="{FF2B5EF4-FFF2-40B4-BE49-F238E27FC236}">
                <a16:creationId xmlns:a16="http://schemas.microsoft.com/office/drawing/2014/main" id="{C26FFC37-F016-3D48-9C9C-9E3CBC6A00F3}"/>
              </a:ext>
            </a:extLst>
          </p:cNvPr>
          <p:cNvSpPr/>
          <p:nvPr/>
        </p:nvSpPr>
        <p:spPr>
          <a:xfrm>
            <a:off x="4278051" y="1699893"/>
            <a:ext cx="2534148" cy="383721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  <a:effectLst>
            <a:outerShdw blurRad="342900" dist="12700" dir="5400000" rotWithShape="0">
              <a:schemeClr val="tx1">
                <a:alpha val="13000"/>
              </a:schemeClr>
            </a:outerShdw>
          </a:effectLst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 dirty="0">
              <a:solidFill>
                <a:schemeClr val="bg2">
                  <a:lumMod val="25000"/>
                </a:schemeClr>
              </a:solidFill>
              <a:latin typeface="微软雅黑"/>
              <a:ea typeface="微软雅黑"/>
              <a:sym typeface="Helvetica Neue Medium"/>
            </a:endParaRPr>
          </a:p>
        </p:txBody>
      </p:sp>
      <p:sp>
        <p:nvSpPr>
          <p:cNvPr id="70" name="network-support_80787">
            <a:extLst>
              <a:ext uri="{FF2B5EF4-FFF2-40B4-BE49-F238E27FC236}">
                <a16:creationId xmlns:a16="http://schemas.microsoft.com/office/drawing/2014/main" id="{3CB29730-D80B-AD41-9255-D784498A94E1}"/>
              </a:ext>
            </a:extLst>
          </p:cNvPr>
          <p:cNvSpPr>
            <a:spLocks noChangeAspect="1"/>
          </p:cNvSpPr>
          <p:nvPr/>
        </p:nvSpPr>
        <p:spPr>
          <a:xfrm>
            <a:off x="4622840" y="1981713"/>
            <a:ext cx="329560" cy="23732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037" h="437859">
                <a:moveTo>
                  <a:pt x="435614" y="275305"/>
                </a:moveTo>
                <a:cubicBezTo>
                  <a:pt x="437271" y="274359"/>
                  <a:pt x="439284" y="274596"/>
                  <a:pt x="440823" y="275778"/>
                </a:cubicBezTo>
                <a:cubicBezTo>
                  <a:pt x="448635" y="281809"/>
                  <a:pt x="457277" y="285948"/>
                  <a:pt x="466273" y="287959"/>
                </a:cubicBezTo>
                <a:cubicBezTo>
                  <a:pt x="467930" y="288313"/>
                  <a:pt x="469232" y="289496"/>
                  <a:pt x="469824" y="291033"/>
                </a:cubicBezTo>
                <a:lnTo>
                  <a:pt x="478939" y="315276"/>
                </a:lnTo>
                <a:lnTo>
                  <a:pt x="488172" y="291033"/>
                </a:lnTo>
                <a:cubicBezTo>
                  <a:pt x="488764" y="289496"/>
                  <a:pt x="490066" y="288313"/>
                  <a:pt x="491723" y="287959"/>
                </a:cubicBezTo>
                <a:cubicBezTo>
                  <a:pt x="500838" y="285948"/>
                  <a:pt x="509361" y="281809"/>
                  <a:pt x="517174" y="275778"/>
                </a:cubicBezTo>
                <a:cubicBezTo>
                  <a:pt x="518713" y="274596"/>
                  <a:pt x="520725" y="274359"/>
                  <a:pt x="522382" y="275305"/>
                </a:cubicBezTo>
                <a:cubicBezTo>
                  <a:pt x="529485" y="278971"/>
                  <a:pt x="564878" y="298247"/>
                  <a:pt x="573875" y="309954"/>
                </a:cubicBezTo>
                <a:cubicBezTo>
                  <a:pt x="591157" y="332423"/>
                  <a:pt x="603468" y="399829"/>
                  <a:pt x="607966" y="427738"/>
                </a:cubicBezTo>
                <a:cubicBezTo>
                  <a:pt x="608203" y="429157"/>
                  <a:pt x="607848" y="430694"/>
                  <a:pt x="606901" y="431758"/>
                </a:cubicBezTo>
                <a:cubicBezTo>
                  <a:pt x="605954" y="432823"/>
                  <a:pt x="604652" y="433414"/>
                  <a:pt x="603231" y="433414"/>
                </a:cubicBezTo>
                <a:lnTo>
                  <a:pt x="354765" y="433414"/>
                </a:lnTo>
                <a:cubicBezTo>
                  <a:pt x="353344" y="433414"/>
                  <a:pt x="352042" y="432823"/>
                  <a:pt x="351095" y="431758"/>
                </a:cubicBezTo>
                <a:cubicBezTo>
                  <a:pt x="350148" y="430694"/>
                  <a:pt x="349793" y="429157"/>
                  <a:pt x="350030" y="427738"/>
                </a:cubicBezTo>
                <a:cubicBezTo>
                  <a:pt x="354528" y="399829"/>
                  <a:pt x="366839" y="332423"/>
                  <a:pt x="384122" y="309954"/>
                </a:cubicBezTo>
                <a:cubicBezTo>
                  <a:pt x="393118" y="298247"/>
                  <a:pt x="428512" y="278971"/>
                  <a:pt x="435614" y="275305"/>
                </a:cubicBezTo>
                <a:close/>
                <a:moveTo>
                  <a:pt x="479051" y="123066"/>
                </a:moveTo>
                <a:cubicBezTo>
                  <a:pt x="542255" y="123066"/>
                  <a:pt x="548646" y="158180"/>
                  <a:pt x="548646" y="201334"/>
                </a:cubicBezTo>
                <a:cubicBezTo>
                  <a:pt x="548646" y="244607"/>
                  <a:pt x="517518" y="279721"/>
                  <a:pt x="479051" y="279721"/>
                </a:cubicBezTo>
                <a:cubicBezTo>
                  <a:pt x="440584" y="279721"/>
                  <a:pt x="409337" y="244607"/>
                  <a:pt x="409337" y="201334"/>
                </a:cubicBezTo>
                <a:cubicBezTo>
                  <a:pt x="409337" y="198852"/>
                  <a:pt x="409337" y="196369"/>
                  <a:pt x="409455" y="193886"/>
                </a:cubicBezTo>
                <a:cubicBezTo>
                  <a:pt x="405668" y="196723"/>
                  <a:pt x="402235" y="200389"/>
                  <a:pt x="400460" y="205000"/>
                </a:cubicBezTo>
                <a:cubicBezTo>
                  <a:pt x="397856" y="211502"/>
                  <a:pt x="399276" y="219305"/>
                  <a:pt x="404484" y="228173"/>
                </a:cubicBezTo>
                <a:cubicBezTo>
                  <a:pt x="406259" y="228646"/>
                  <a:pt x="407916" y="229710"/>
                  <a:pt x="408982" y="231365"/>
                </a:cubicBezTo>
                <a:lnTo>
                  <a:pt x="411822" y="235503"/>
                </a:lnTo>
                <a:cubicBezTo>
                  <a:pt x="413124" y="237276"/>
                  <a:pt x="413598" y="239405"/>
                  <a:pt x="413243" y="241651"/>
                </a:cubicBezTo>
                <a:cubicBezTo>
                  <a:pt x="412888" y="243779"/>
                  <a:pt x="411586" y="245671"/>
                  <a:pt x="409810" y="246853"/>
                </a:cubicBezTo>
                <a:cubicBezTo>
                  <a:pt x="408508" y="247799"/>
                  <a:pt x="406851" y="248390"/>
                  <a:pt x="405194" y="248390"/>
                </a:cubicBezTo>
                <a:cubicBezTo>
                  <a:pt x="402472" y="248390"/>
                  <a:pt x="399986" y="247090"/>
                  <a:pt x="398448" y="244843"/>
                </a:cubicBezTo>
                <a:lnTo>
                  <a:pt x="395489" y="240705"/>
                </a:lnTo>
                <a:cubicBezTo>
                  <a:pt x="394187" y="238695"/>
                  <a:pt x="393832" y="236331"/>
                  <a:pt x="394305" y="234202"/>
                </a:cubicBezTo>
                <a:cubicBezTo>
                  <a:pt x="387085" y="222143"/>
                  <a:pt x="385428" y="210793"/>
                  <a:pt x="389334" y="200625"/>
                </a:cubicBezTo>
                <a:cubicBezTo>
                  <a:pt x="393358" y="190221"/>
                  <a:pt x="402590" y="183482"/>
                  <a:pt x="410284" y="179344"/>
                </a:cubicBezTo>
                <a:cubicBezTo>
                  <a:pt x="413361" y="146830"/>
                  <a:pt x="426854" y="123066"/>
                  <a:pt x="479051" y="123066"/>
                </a:cubicBezTo>
                <a:close/>
                <a:moveTo>
                  <a:pt x="251377" y="87196"/>
                </a:moveTo>
                <a:cubicBezTo>
                  <a:pt x="255047" y="87078"/>
                  <a:pt x="258599" y="88970"/>
                  <a:pt x="260493" y="92162"/>
                </a:cubicBezTo>
                <a:lnTo>
                  <a:pt x="294826" y="150452"/>
                </a:lnTo>
                <a:lnTo>
                  <a:pt x="373554" y="150452"/>
                </a:lnTo>
                <a:cubicBezTo>
                  <a:pt x="379118" y="150452"/>
                  <a:pt x="383735" y="155063"/>
                  <a:pt x="383735" y="160738"/>
                </a:cubicBezTo>
                <a:cubicBezTo>
                  <a:pt x="383735" y="166414"/>
                  <a:pt x="379118" y="171025"/>
                  <a:pt x="373554" y="171025"/>
                </a:cubicBezTo>
                <a:lnTo>
                  <a:pt x="289025" y="171025"/>
                </a:lnTo>
                <a:cubicBezTo>
                  <a:pt x="285355" y="171025"/>
                  <a:pt x="281921" y="169015"/>
                  <a:pt x="280145" y="165941"/>
                </a:cubicBezTo>
                <a:lnTo>
                  <a:pt x="252206" y="118529"/>
                </a:lnTo>
                <a:lnTo>
                  <a:pt x="201773" y="214890"/>
                </a:lnTo>
                <a:cubicBezTo>
                  <a:pt x="200115" y="217964"/>
                  <a:pt x="197155" y="219974"/>
                  <a:pt x="193722" y="220329"/>
                </a:cubicBezTo>
                <a:cubicBezTo>
                  <a:pt x="193367" y="220329"/>
                  <a:pt x="193012" y="220447"/>
                  <a:pt x="192657" y="220447"/>
                </a:cubicBezTo>
                <a:cubicBezTo>
                  <a:pt x="189579" y="220447"/>
                  <a:pt x="186619" y="219028"/>
                  <a:pt x="184606" y="216545"/>
                </a:cubicBezTo>
                <a:lnTo>
                  <a:pt x="148261" y="171025"/>
                </a:lnTo>
                <a:lnTo>
                  <a:pt x="75926" y="171025"/>
                </a:lnTo>
                <a:cubicBezTo>
                  <a:pt x="70243" y="171025"/>
                  <a:pt x="65626" y="166414"/>
                  <a:pt x="65626" y="160738"/>
                </a:cubicBezTo>
                <a:cubicBezTo>
                  <a:pt x="65626" y="155063"/>
                  <a:pt x="70243" y="150452"/>
                  <a:pt x="75926" y="150452"/>
                </a:cubicBezTo>
                <a:lnTo>
                  <a:pt x="153233" y="150452"/>
                </a:lnTo>
                <a:cubicBezTo>
                  <a:pt x="156311" y="150452"/>
                  <a:pt x="159271" y="151871"/>
                  <a:pt x="161284" y="154354"/>
                </a:cubicBezTo>
                <a:lnTo>
                  <a:pt x="190881" y="191480"/>
                </a:lnTo>
                <a:lnTo>
                  <a:pt x="242498" y="92635"/>
                </a:lnTo>
                <a:cubicBezTo>
                  <a:pt x="244274" y="89325"/>
                  <a:pt x="247589" y="87315"/>
                  <a:pt x="251377" y="87196"/>
                </a:cubicBezTo>
                <a:close/>
                <a:moveTo>
                  <a:pt x="13735" y="0"/>
                </a:moveTo>
                <a:lnTo>
                  <a:pt x="495160" y="0"/>
                </a:lnTo>
                <a:cubicBezTo>
                  <a:pt x="502738" y="0"/>
                  <a:pt x="508776" y="6147"/>
                  <a:pt x="508776" y="13713"/>
                </a:cubicBezTo>
                <a:lnTo>
                  <a:pt x="508776" y="104618"/>
                </a:lnTo>
                <a:cubicBezTo>
                  <a:pt x="499186" y="102254"/>
                  <a:pt x="488411" y="101072"/>
                  <a:pt x="476452" y="101072"/>
                </a:cubicBezTo>
                <a:cubicBezTo>
                  <a:pt x="472308" y="101072"/>
                  <a:pt x="468282" y="101190"/>
                  <a:pt x="464375" y="101426"/>
                </a:cubicBezTo>
                <a:lnTo>
                  <a:pt x="464375" y="37946"/>
                </a:lnTo>
                <a:lnTo>
                  <a:pt x="44401" y="37946"/>
                </a:lnTo>
                <a:lnTo>
                  <a:pt x="44401" y="297896"/>
                </a:lnTo>
                <a:lnTo>
                  <a:pt x="203653" y="297896"/>
                </a:lnTo>
                <a:lnTo>
                  <a:pt x="305242" y="297896"/>
                </a:lnTo>
                <a:lnTo>
                  <a:pt x="362667" y="297896"/>
                </a:lnTo>
                <a:cubicBezTo>
                  <a:pt x="356037" y="306998"/>
                  <a:pt x="350117" y="320356"/>
                  <a:pt x="345025" y="335842"/>
                </a:cubicBezTo>
                <a:lnTo>
                  <a:pt x="325015" y="335842"/>
                </a:lnTo>
                <a:cubicBezTo>
                  <a:pt x="326673" y="345772"/>
                  <a:pt x="329515" y="359957"/>
                  <a:pt x="334132" y="375916"/>
                </a:cubicBezTo>
                <a:cubicBezTo>
                  <a:pt x="330343" y="392584"/>
                  <a:pt x="327265" y="409606"/>
                  <a:pt x="324778" y="424974"/>
                </a:cubicBezTo>
                <a:cubicBezTo>
                  <a:pt x="324068" y="429348"/>
                  <a:pt x="324542" y="433722"/>
                  <a:pt x="325844" y="437859"/>
                </a:cubicBezTo>
                <a:lnTo>
                  <a:pt x="171566" y="437859"/>
                </a:lnTo>
                <a:cubicBezTo>
                  <a:pt x="166829" y="437859"/>
                  <a:pt x="162567" y="435495"/>
                  <a:pt x="159962" y="431594"/>
                </a:cubicBezTo>
                <a:cubicBezTo>
                  <a:pt x="157476" y="427575"/>
                  <a:pt x="157120" y="422728"/>
                  <a:pt x="159133" y="418472"/>
                </a:cubicBezTo>
                <a:cubicBezTo>
                  <a:pt x="173815" y="386437"/>
                  <a:pt x="180801" y="354046"/>
                  <a:pt x="183761" y="335842"/>
                </a:cubicBezTo>
                <a:lnTo>
                  <a:pt x="13735" y="335842"/>
                </a:lnTo>
                <a:cubicBezTo>
                  <a:pt x="6157" y="335842"/>
                  <a:pt x="0" y="329695"/>
                  <a:pt x="0" y="322129"/>
                </a:cubicBezTo>
                <a:lnTo>
                  <a:pt x="0" y="13713"/>
                </a:lnTo>
                <a:cubicBezTo>
                  <a:pt x="0" y="6147"/>
                  <a:pt x="6157" y="0"/>
                  <a:pt x="13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0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71" name="圆角矩形">
            <a:extLst>
              <a:ext uri="{FF2B5EF4-FFF2-40B4-BE49-F238E27FC236}">
                <a16:creationId xmlns:a16="http://schemas.microsoft.com/office/drawing/2014/main" id="{E4B90D24-27DA-6843-B11D-447781755511}"/>
              </a:ext>
            </a:extLst>
          </p:cNvPr>
          <p:cNvSpPr/>
          <p:nvPr/>
        </p:nvSpPr>
        <p:spPr>
          <a:xfrm>
            <a:off x="4520332" y="1877527"/>
            <a:ext cx="2038163" cy="2118829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84C1166-A425-0E49-93DB-F0C16F06AE9C}"/>
              </a:ext>
            </a:extLst>
          </p:cNvPr>
          <p:cNvSpPr txBox="1"/>
          <p:nvPr/>
        </p:nvSpPr>
        <p:spPr>
          <a:xfrm>
            <a:off x="4972667" y="1975525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zh-CN" altLang="en-US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历史抖动</a:t>
            </a:r>
            <a:endParaRPr lang="zh-CN" altLang="en-US" sz="14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73" name="virtual-cloud_74160">
            <a:extLst>
              <a:ext uri="{FF2B5EF4-FFF2-40B4-BE49-F238E27FC236}">
                <a16:creationId xmlns:a16="http://schemas.microsoft.com/office/drawing/2014/main" id="{C124BB6A-ECD2-5A4F-BCA1-414CB1504A55}"/>
              </a:ext>
            </a:extLst>
          </p:cNvPr>
          <p:cNvSpPr>
            <a:spLocks noChangeAspect="1"/>
          </p:cNvSpPr>
          <p:nvPr/>
        </p:nvSpPr>
        <p:spPr>
          <a:xfrm>
            <a:off x="4610229" y="4169972"/>
            <a:ext cx="319446" cy="237600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4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74" name="圆角矩形">
            <a:extLst>
              <a:ext uri="{FF2B5EF4-FFF2-40B4-BE49-F238E27FC236}">
                <a16:creationId xmlns:a16="http://schemas.microsoft.com/office/drawing/2014/main" id="{61C95504-351A-7247-9150-41896781C6F0}"/>
              </a:ext>
            </a:extLst>
          </p:cNvPr>
          <p:cNvSpPr/>
          <p:nvPr/>
        </p:nvSpPr>
        <p:spPr>
          <a:xfrm>
            <a:off x="4520332" y="4067206"/>
            <a:ext cx="2038163" cy="1399633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BCCF286D-0071-6A45-BE93-E041A3629400}"/>
              </a:ext>
            </a:extLst>
          </p:cNvPr>
          <p:cNvSpPr txBox="1"/>
          <p:nvPr/>
        </p:nvSpPr>
        <p:spPr>
          <a:xfrm>
            <a:off x="4972667" y="4155402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zh-CN" altLang="en-US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解决方案</a:t>
            </a:r>
            <a:endParaRPr lang="zh-CN" altLang="en-US" sz="14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77" name="矩形 76">
            <a:extLst>
              <a:ext uri="{FF2B5EF4-FFF2-40B4-BE49-F238E27FC236}">
                <a16:creationId xmlns:a16="http://schemas.microsoft.com/office/drawing/2014/main" id="{C023E9EA-462A-4C4E-9E34-84ECF8A86887}"/>
              </a:ext>
            </a:extLst>
          </p:cNvPr>
          <p:cNvSpPr/>
          <p:nvPr/>
        </p:nvSpPr>
        <p:spPr>
          <a:xfrm>
            <a:off x="5076173" y="4505105"/>
            <a:ext cx="1111023" cy="2330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r>
              <a:rPr kumimoji="1" lang="en-US" altLang="zh-CN" sz="1200" kern="0" dirty="0" err="1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netinfo</a:t>
            </a:r>
            <a:endParaRPr kumimoji="1" lang="zh-CN" altLang="en-US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E960D012-ECF3-974E-A250-5AA535ADEEF2}"/>
              </a:ext>
            </a:extLst>
          </p:cNvPr>
          <p:cNvSpPr txBox="1"/>
          <p:nvPr/>
        </p:nvSpPr>
        <p:spPr>
          <a:xfrm>
            <a:off x="4590009" y="3017875"/>
            <a:ext cx="1891283" cy="6052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过去发生的当前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不再复现的业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务抖动问题</a:t>
            </a:r>
          </a:p>
        </p:txBody>
      </p:sp>
      <p:sp>
        <p:nvSpPr>
          <p:cNvPr id="83" name="矩形">
            <a:extLst>
              <a:ext uri="{FF2B5EF4-FFF2-40B4-BE49-F238E27FC236}">
                <a16:creationId xmlns:a16="http://schemas.microsoft.com/office/drawing/2014/main" id="{8CE869AA-5CF0-564C-86F8-FD2B9D498B0B}"/>
              </a:ext>
            </a:extLst>
          </p:cNvPr>
          <p:cNvSpPr/>
          <p:nvPr/>
        </p:nvSpPr>
        <p:spPr>
          <a:xfrm>
            <a:off x="8041668" y="1699893"/>
            <a:ext cx="2534148" cy="3837214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  <a:effectLst>
            <a:outerShdw blurRad="342900" dist="12700" dir="5400000" rotWithShape="0">
              <a:schemeClr val="tx1">
                <a:alpha val="13000"/>
              </a:schemeClr>
            </a:outerShdw>
          </a:effectLst>
        </p:spPr>
        <p:txBody>
          <a:bodyPr lIns="0" tIns="0" rIns="0" bIns="0" anchor="ctr"/>
          <a:lstStyle/>
          <a:p>
            <a:pPr defTabSz="228600"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400" dirty="0">
              <a:solidFill>
                <a:schemeClr val="bg2">
                  <a:lumMod val="25000"/>
                </a:schemeClr>
              </a:solidFill>
              <a:latin typeface="微软雅黑"/>
              <a:ea typeface="微软雅黑"/>
              <a:sym typeface="Helvetica Neue Medium"/>
            </a:endParaRPr>
          </a:p>
        </p:txBody>
      </p:sp>
      <p:sp>
        <p:nvSpPr>
          <p:cNvPr id="84" name="network-support_80787">
            <a:extLst>
              <a:ext uri="{FF2B5EF4-FFF2-40B4-BE49-F238E27FC236}">
                <a16:creationId xmlns:a16="http://schemas.microsoft.com/office/drawing/2014/main" id="{E59BC042-4E5D-8D45-969A-2165F205F88D}"/>
              </a:ext>
            </a:extLst>
          </p:cNvPr>
          <p:cNvSpPr>
            <a:spLocks noChangeAspect="1"/>
          </p:cNvSpPr>
          <p:nvPr/>
        </p:nvSpPr>
        <p:spPr>
          <a:xfrm>
            <a:off x="8386457" y="1981713"/>
            <a:ext cx="329560" cy="237322"/>
          </a:xfrm>
          <a:custGeom>
            <a:avLst/>
            <a:gdLst>
              <a:gd name="connsiteX0" fmla="*/ 373273 h 605239"/>
              <a:gd name="connsiteY0" fmla="*/ 373273 h 605239"/>
              <a:gd name="connsiteX1" fmla="*/ 373273 h 605239"/>
              <a:gd name="connsiteY1" fmla="*/ 373273 h 605239"/>
              <a:gd name="connsiteX2" fmla="*/ 373273 h 605239"/>
              <a:gd name="connsiteY2" fmla="*/ 373273 h 605239"/>
              <a:gd name="connsiteX3" fmla="*/ 373273 h 605239"/>
              <a:gd name="connsiteY3" fmla="*/ 373273 h 605239"/>
              <a:gd name="connsiteX4" fmla="*/ 373273 h 605239"/>
              <a:gd name="connsiteY4" fmla="*/ 373273 h 605239"/>
              <a:gd name="connsiteX5" fmla="*/ 373273 h 605239"/>
              <a:gd name="connsiteY5" fmla="*/ 373273 h 605239"/>
              <a:gd name="connsiteX6" fmla="*/ 373273 h 605239"/>
              <a:gd name="connsiteY6" fmla="*/ 373273 h 605239"/>
              <a:gd name="connsiteX7" fmla="*/ 373273 h 605239"/>
              <a:gd name="connsiteY7" fmla="*/ 373273 h 605239"/>
              <a:gd name="connsiteX8" fmla="*/ 373273 h 605239"/>
              <a:gd name="connsiteY8" fmla="*/ 373273 h 605239"/>
              <a:gd name="connsiteX9" fmla="*/ 373273 h 605239"/>
              <a:gd name="connsiteY9" fmla="*/ 373273 h 605239"/>
              <a:gd name="connsiteX10" fmla="*/ 373273 h 605239"/>
              <a:gd name="connsiteY10" fmla="*/ 373273 h 605239"/>
              <a:gd name="connsiteX11" fmla="*/ 373273 h 605239"/>
              <a:gd name="connsiteY11" fmla="*/ 373273 h 605239"/>
              <a:gd name="connsiteX12" fmla="*/ 373273 h 605239"/>
              <a:gd name="connsiteY12" fmla="*/ 373273 h 605239"/>
              <a:gd name="connsiteX13" fmla="*/ 373273 h 605239"/>
              <a:gd name="connsiteY13" fmla="*/ 373273 h 605239"/>
              <a:gd name="connsiteX14" fmla="*/ 373273 h 605239"/>
              <a:gd name="connsiteY14" fmla="*/ 373273 h 605239"/>
              <a:gd name="connsiteX15" fmla="*/ 373273 h 605239"/>
              <a:gd name="connsiteY15" fmla="*/ 373273 h 605239"/>
              <a:gd name="connsiteX16" fmla="*/ 373273 h 605239"/>
              <a:gd name="connsiteY16" fmla="*/ 373273 h 605239"/>
              <a:gd name="connsiteX17" fmla="*/ 373273 h 605239"/>
              <a:gd name="connsiteY17" fmla="*/ 373273 h 605239"/>
              <a:gd name="connsiteX18" fmla="*/ 373273 h 605239"/>
              <a:gd name="connsiteY18" fmla="*/ 373273 h 605239"/>
              <a:gd name="connsiteX19" fmla="*/ 373273 h 605239"/>
              <a:gd name="connsiteY19" fmla="*/ 373273 h 605239"/>
              <a:gd name="connsiteX20" fmla="*/ 373273 h 605239"/>
              <a:gd name="connsiteY20" fmla="*/ 373273 h 605239"/>
              <a:gd name="connsiteX21" fmla="*/ 373273 h 605239"/>
              <a:gd name="connsiteY21" fmla="*/ 373273 h 605239"/>
              <a:gd name="connsiteX22" fmla="*/ 373273 h 605239"/>
              <a:gd name="connsiteY22" fmla="*/ 373273 h 605239"/>
              <a:gd name="connsiteX23" fmla="*/ 373273 h 605239"/>
              <a:gd name="connsiteY23" fmla="*/ 373273 h 605239"/>
              <a:gd name="connsiteX24" fmla="*/ 373273 h 605239"/>
              <a:gd name="connsiteY24" fmla="*/ 373273 h 605239"/>
              <a:gd name="connsiteX25" fmla="*/ 373273 h 605239"/>
              <a:gd name="connsiteY25" fmla="*/ 373273 h 605239"/>
              <a:gd name="connsiteX26" fmla="*/ 373273 h 605239"/>
              <a:gd name="connsiteY26" fmla="*/ 373273 h 605239"/>
              <a:gd name="connsiteX27" fmla="*/ 373273 h 605239"/>
              <a:gd name="connsiteY27" fmla="*/ 373273 h 605239"/>
              <a:gd name="connsiteX28" fmla="*/ 373273 h 605239"/>
              <a:gd name="connsiteY28" fmla="*/ 373273 h 605239"/>
              <a:gd name="connsiteX29" fmla="*/ 373273 h 605239"/>
              <a:gd name="connsiteY29" fmla="*/ 373273 h 605239"/>
              <a:gd name="connsiteX30" fmla="*/ 373273 h 605239"/>
              <a:gd name="connsiteY30" fmla="*/ 373273 h 605239"/>
              <a:gd name="connsiteX31" fmla="*/ 373273 h 605239"/>
              <a:gd name="connsiteY31" fmla="*/ 373273 h 605239"/>
              <a:gd name="connsiteX32" fmla="*/ 373273 h 605239"/>
              <a:gd name="connsiteY32" fmla="*/ 373273 h 605239"/>
              <a:gd name="connsiteX33" fmla="*/ 373273 h 605239"/>
              <a:gd name="connsiteY33" fmla="*/ 373273 h 605239"/>
              <a:gd name="connsiteX34" fmla="*/ 373273 h 605239"/>
              <a:gd name="connsiteY34" fmla="*/ 373273 h 605239"/>
              <a:gd name="connsiteX35" fmla="*/ 373273 h 605239"/>
              <a:gd name="connsiteY35" fmla="*/ 373273 h 605239"/>
              <a:gd name="connsiteX36" fmla="*/ 373273 h 605239"/>
              <a:gd name="connsiteY36" fmla="*/ 373273 h 605239"/>
              <a:gd name="connsiteX37" fmla="*/ 373273 h 605239"/>
              <a:gd name="connsiteY37" fmla="*/ 373273 h 605239"/>
              <a:gd name="connsiteX38" fmla="*/ 373273 h 605239"/>
              <a:gd name="connsiteY38" fmla="*/ 373273 h 605239"/>
              <a:gd name="connsiteX39" fmla="*/ 373273 h 605239"/>
              <a:gd name="connsiteY39" fmla="*/ 373273 h 605239"/>
              <a:gd name="connsiteX40" fmla="*/ 373273 h 605239"/>
              <a:gd name="connsiteY40" fmla="*/ 373273 h 605239"/>
              <a:gd name="connsiteX41" fmla="*/ 373273 h 605239"/>
              <a:gd name="connsiteY41" fmla="*/ 373273 h 605239"/>
              <a:gd name="connsiteX42" fmla="*/ 373273 h 605239"/>
              <a:gd name="connsiteY42" fmla="*/ 373273 h 605239"/>
              <a:gd name="connsiteX43" fmla="*/ 373273 h 605239"/>
              <a:gd name="connsiteY43" fmla="*/ 373273 h 605239"/>
              <a:gd name="connsiteX44" fmla="*/ 373273 h 605239"/>
              <a:gd name="connsiteY44" fmla="*/ 373273 h 605239"/>
              <a:gd name="connsiteX45" fmla="*/ 373273 h 605239"/>
              <a:gd name="connsiteY45" fmla="*/ 373273 h 605239"/>
              <a:gd name="connsiteX46" fmla="*/ 373273 h 605239"/>
              <a:gd name="connsiteY46" fmla="*/ 373273 h 605239"/>
              <a:gd name="connsiteX47" fmla="*/ 373273 h 605239"/>
              <a:gd name="connsiteY47" fmla="*/ 373273 h 605239"/>
              <a:gd name="connsiteX48" fmla="*/ 373273 h 605239"/>
              <a:gd name="connsiteY48" fmla="*/ 373273 h 605239"/>
              <a:gd name="connsiteX49" fmla="*/ 373273 h 605239"/>
              <a:gd name="connsiteY49" fmla="*/ 373273 h 605239"/>
              <a:gd name="connsiteX50" fmla="*/ 373273 h 605239"/>
              <a:gd name="connsiteY50" fmla="*/ 373273 h 605239"/>
              <a:gd name="connsiteX51" fmla="*/ 373273 h 605239"/>
              <a:gd name="connsiteY51" fmla="*/ 373273 h 605239"/>
              <a:gd name="connsiteX52" fmla="*/ 373273 h 605239"/>
              <a:gd name="connsiteY52" fmla="*/ 373273 h 605239"/>
              <a:gd name="connsiteX53" fmla="*/ 373273 h 605239"/>
              <a:gd name="connsiteY53" fmla="*/ 373273 h 605239"/>
              <a:gd name="connsiteX54" fmla="*/ 373273 h 605239"/>
              <a:gd name="connsiteY54" fmla="*/ 373273 h 605239"/>
              <a:gd name="connsiteX55" fmla="*/ 373273 h 605239"/>
              <a:gd name="connsiteY55" fmla="*/ 373273 h 605239"/>
              <a:gd name="connsiteX56" fmla="*/ 373273 h 605239"/>
              <a:gd name="connsiteY56" fmla="*/ 373273 h 605239"/>
              <a:gd name="connsiteX57" fmla="*/ 373273 h 605239"/>
              <a:gd name="connsiteY57" fmla="*/ 373273 h 605239"/>
              <a:gd name="connsiteX58" fmla="*/ 373273 h 605239"/>
              <a:gd name="connsiteY58" fmla="*/ 373273 h 605239"/>
              <a:gd name="connsiteX59" fmla="*/ 373273 h 605239"/>
              <a:gd name="connsiteY59" fmla="*/ 373273 h 605239"/>
              <a:gd name="connsiteX60" fmla="*/ 373273 h 605239"/>
              <a:gd name="connsiteY60" fmla="*/ 373273 h 605239"/>
              <a:gd name="connsiteX61" fmla="*/ 373273 h 605239"/>
              <a:gd name="connsiteY61" fmla="*/ 373273 h 605239"/>
              <a:gd name="connsiteX62" fmla="*/ 373273 h 605239"/>
              <a:gd name="connsiteY62" fmla="*/ 373273 h 605239"/>
              <a:gd name="connsiteX63" fmla="*/ 373273 h 605239"/>
              <a:gd name="connsiteY63" fmla="*/ 373273 h 605239"/>
              <a:gd name="connsiteX64" fmla="*/ 373273 h 605239"/>
              <a:gd name="connsiteY64" fmla="*/ 373273 h 605239"/>
              <a:gd name="connsiteX65" fmla="*/ 373273 h 605239"/>
              <a:gd name="connsiteY65" fmla="*/ 373273 h 605239"/>
              <a:gd name="connsiteX66" fmla="*/ 373273 h 605239"/>
              <a:gd name="connsiteY66" fmla="*/ 373273 h 605239"/>
              <a:gd name="connsiteX67" fmla="*/ 373273 h 605239"/>
              <a:gd name="connsiteY67" fmla="*/ 373273 h 605239"/>
              <a:gd name="connsiteX68" fmla="*/ 373273 h 605239"/>
              <a:gd name="connsiteY68" fmla="*/ 373273 h 605239"/>
              <a:gd name="connsiteX69" fmla="*/ 373273 h 605239"/>
              <a:gd name="connsiteY69" fmla="*/ 373273 h 605239"/>
              <a:gd name="connsiteX70" fmla="*/ 373273 h 605239"/>
              <a:gd name="connsiteY70" fmla="*/ 373273 h 605239"/>
              <a:gd name="connsiteX71" fmla="*/ 373273 h 605239"/>
              <a:gd name="connsiteY71" fmla="*/ 373273 h 605239"/>
              <a:gd name="connsiteX72" fmla="*/ 373273 h 605239"/>
              <a:gd name="connsiteY72" fmla="*/ 373273 h 605239"/>
              <a:gd name="connsiteX73" fmla="*/ 373273 h 605239"/>
              <a:gd name="connsiteY73" fmla="*/ 373273 h 605239"/>
              <a:gd name="connsiteX74" fmla="*/ 373273 h 605239"/>
              <a:gd name="connsiteY74" fmla="*/ 373273 h 605239"/>
              <a:gd name="connsiteX75" fmla="*/ 373273 h 605239"/>
              <a:gd name="connsiteY75" fmla="*/ 373273 h 605239"/>
              <a:gd name="connsiteX76" fmla="*/ 373273 h 605239"/>
              <a:gd name="connsiteY76" fmla="*/ 373273 h 605239"/>
              <a:gd name="connsiteX77" fmla="*/ 373273 h 605239"/>
              <a:gd name="connsiteY77" fmla="*/ 373273 h 605239"/>
              <a:gd name="connsiteX78" fmla="*/ 373273 h 605239"/>
              <a:gd name="connsiteY78" fmla="*/ 373273 h 605239"/>
              <a:gd name="connsiteX79" fmla="*/ 373273 h 605239"/>
              <a:gd name="connsiteY79" fmla="*/ 373273 h 605239"/>
              <a:gd name="connsiteX80" fmla="*/ 373273 h 605239"/>
              <a:gd name="connsiteY80" fmla="*/ 373273 h 605239"/>
              <a:gd name="connsiteX81" fmla="*/ 373273 h 605239"/>
              <a:gd name="connsiteY81" fmla="*/ 373273 h 605239"/>
              <a:gd name="connsiteX82" fmla="*/ 373273 h 605239"/>
              <a:gd name="connsiteY82" fmla="*/ 373273 h 605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608037" h="437859">
                <a:moveTo>
                  <a:pt x="435614" y="275305"/>
                </a:moveTo>
                <a:cubicBezTo>
                  <a:pt x="437271" y="274359"/>
                  <a:pt x="439284" y="274596"/>
                  <a:pt x="440823" y="275778"/>
                </a:cubicBezTo>
                <a:cubicBezTo>
                  <a:pt x="448635" y="281809"/>
                  <a:pt x="457277" y="285948"/>
                  <a:pt x="466273" y="287959"/>
                </a:cubicBezTo>
                <a:cubicBezTo>
                  <a:pt x="467930" y="288313"/>
                  <a:pt x="469232" y="289496"/>
                  <a:pt x="469824" y="291033"/>
                </a:cubicBezTo>
                <a:lnTo>
                  <a:pt x="478939" y="315276"/>
                </a:lnTo>
                <a:lnTo>
                  <a:pt x="488172" y="291033"/>
                </a:lnTo>
                <a:cubicBezTo>
                  <a:pt x="488764" y="289496"/>
                  <a:pt x="490066" y="288313"/>
                  <a:pt x="491723" y="287959"/>
                </a:cubicBezTo>
                <a:cubicBezTo>
                  <a:pt x="500838" y="285948"/>
                  <a:pt x="509361" y="281809"/>
                  <a:pt x="517174" y="275778"/>
                </a:cubicBezTo>
                <a:cubicBezTo>
                  <a:pt x="518713" y="274596"/>
                  <a:pt x="520725" y="274359"/>
                  <a:pt x="522382" y="275305"/>
                </a:cubicBezTo>
                <a:cubicBezTo>
                  <a:pt x="529485" y="278971"/>
                  <a:pt x="564878" y="298247"/>
                  <a:pt x="573875" y="309954"/>
                </a:cubicBezTo>
                <a:cubicBezTo>
                  <a:pt x="591157" y="332423"/>
                  <a:pt x="603468" y="399829"/>
                  <a:pt x="607966" y="427738"/>
                </a:cubicBezTo>
                <a:cubicBezTo>
                  <a:pt x="608203" y="429157"/>
                  <a:pt x="607848" y="430694"/>
                  <a:pt x="606901" y="431758"/>
                </a:cubicBezTo>
                <a:cubicBezTo>
                  <a:pt x="605954" y="432823"/>
                  <a:pt x="604652" y="433414"/>
                  <a:pt x="603231" y="433414"/>
                </a:cubicBezTo>
                <a:lnTo>
                  <a:pt x="354765" y="433414"/>
                </a:lnTo>
                <a:cubicBezTo>
                  <a:pt x="353344" y="433414"/>
                  <a:pt x="352042" y="432823"/>
                  <a:pt x="351095" y="431758"/>
                </a:cubicBezTo>
                <a:cubicBezTo>
                  <a:pt x="350148" y="430694"/>
                  <a:pt x="349793" y="429157"/>
                  <a:pt x="350030" y="427738"/>
                </a:cubicBezTo>
                <a:cubicBezTo>
                  <a:pt x="354528" y="399829"/>
                  <a:pt x="366839" y="332423"/>
                  <a:pt x="384122" y="309954"/>
                </a:cubicBezTo>
                <a:cubicBezTo>
                  <a:pt x="393118" y="298247"/>
                  <a:pt x="428512" y="278971"/>
                  <a:pt x="435614" y="275305"/>
                </a:cubicBezTo>
                <a:close/>
                <a:moveTo>
                  <a:pt x="479051" y="123066"/>
                </a:moveTo>
                <a:cubicBezTo>
                  <a:pt x="542255" y="123066"/>
                  <a:pt x="548646" y="158180"/>
                  <a:pt x="548646" y="201334"/>
                </a:cubicBezTo>
                <a:cubicBezTo>
                  <a:pt x="548646" y="244607"/>
                  <a:pt x="517518" y="279721"/>
                  <a:pt x="479051" y="279721"/>
                </a:cubicBezTo>
                <a:cubicBezTo>
                  <a:pt x="440584" y="279721"/>
                  <a:pt x="409337" y="244607"/>
                  <a:pt x="409337" y="201334"/>
                </a:cubicBezTo>
                <a:cubicBezTo>
                  <a:pt x="409337" y="198852"/>
                  <a:pt x="409337" y="196369"/>
                  <a:pt x="409455" y="193886"/>
                </a:cubicBezTo>
                <a:cubicBezTo>
                  <a:pt x="405668" y="196723"/>
                  <a:pt x="402235" y="200389"/>
                  <a:pt x="400460" y="205000"/>
                </a:cubicBezTo>
                <a:cubicBezTo>
                  <a:pt x="397856" y="211502"/>
                  <a:pt x="399276" y="219305"/>
                  <a:pt x="404484" y="228173"/>
                </a:cubicBezTo>
                <a:cubicBezTo>
                  <a:pt x="406259" y="228646"/>
                  <a:pt x="407916" y="229710"/>
                  <a:pt x="408982" y="231365"/>
                </a:cubicBezTo>
                <a:lnTo>
                  <a:pt x="411822" y="235503"/>
                </a:lnTo>
                <a:cubicBezTo>
                  <a:pt x="413124" y="237276"/>
                  <a:pt x="413598" y="239405"/>
                  <a:pt x="413243" y="241651"/>
                </a:cubicBezTo>
                <a:cubicBezTo>
                  <a:pt x="412888" y="243779"/>
                  <a:pt x="411586" y="245671"/>
                  <a:pt x="409810" y="246853"/>
                </a:cubicBezTo>
                <a:cubicBezTo>
                  <a:pt x="408508" y="247799"/>
                  <a:pt x="406851" y="248390"/>
                  <a:pt x="405194" y="248390"/>
                </a:cubicBezTo>
                <a:cubicBezTo>
                  <a:pt x="402472" y="248390"/>
                  <a:pt x="399986" y="247090"/>
                  <a:pt x="398448" y="244843"/>
                </a:cubicBezTo>
                <a:lnTo>
                  <a:pt x="395489" y="240705"/>
                </a:lnTo>
                <a:cubicBezTo>
                  <a:pt x="394187" y="238695"/>
                  <a:pt x="393832" y="236331"/>
                  <a:pt x="394305" y="234202"/>
                </a:cubicBezTo>
                <a:cubicBezTo>
                  <a:pt x="387085" y="222143"/>
                  <a:pt x="385428" y="210793"/>
                  <a:pt x="389334" y="200625"/>
                </a:cubicBezTo>
                <a:cubicBezTo>
                  <a:pt x="393358" y="190221"/>
                  <a:pt x="402590" y="183482"/>
                  <a:pt x="410284" y="179344"/>
                </a:cubicBezTo>
                <a:cubicBezTo>
                  <a:pt x="413361" y="146830"/>
                  <a:pt x="426854" y="123066"/>
                  <a:pt x="479051" y="123066"/>
                </a:cubicBezTo>
                <a:close/>
                <a:moveTo>
                  <a:pt x="251377" y="87196"/>
                </a:moveTo>
                <a:cubicBezTo>
                  <a:pt x="255047" y="87078"/>
                  <a:pt x="258599" y="88970"/>
                  <a:pt x="260493" y="92162"/>
                </a:cubicBezTo>
                <a:lnTo>
                  <a:pt x="294826" y="150452"/>
                </a:lnTo>
                <a:lnTo>
                  <a:pt x="373554" y="150452"/>
                </a:lnTo>
                <a:cubicBezTo>
                  <a:pt x="379118" y="150452"/>
                  <a:pt x="383735" y="155063"/>
                  <a:pt x="383735" y="160738"/>
                </a:cubicBezTo>
                <a:cubicBezTo>
                  <a:pt x="383735" y="166414"/>
                  <a:pt x="379118" y="171025"/>
                  <a:pt x="373554" y="171025"/>
                </a:cubicBezTo>
                <a:lnTo>
                  <a:pt x="289025" y="171025"/>
                </a:lnTo>
                <a:cubicBezTo>
                  <a:pt x="285355" y="171025"/>
                  <a:pt x="281921" y="169015"/>
                  <a:pt x="280145" y="165941"/>
                </a:cubicBezTo>
                <a:lnTo>
                  <a:pt x="252206" y="118529"/>
                </a:lnTo>
                <a:lnTo>
                  <a:pt x="201773" y="214890"/>
                </a:lnTo>
                <a:cubicBezTo>
                  <a:pt x="200115" y="217964"/>
                  <a:pt x="197155" y="219974"/>
                  <a:pt x="193722" y="220329"/>
                </a:cubicBezTo>
                <a:cubicBezTo>
                  <a:pt x="193367" y="220329"/>
                  <a:pt x="193012" y="220447"/>
                  <a:pt x="192657" y="220447"/>
                </a:cubicBezTo>
                <a:cubicBezTo>
                  <a:pt x="189579" y="220447"/>
                  <a:pt x="186619" y="219028"/>
                  <a:pt x="184606" y="216545"/>
                </a:cubicBezTo>
                <a:lnTo>
                  <a:pt x="148261" y="171025"/>
                </a:lnTo>
                <a:lnTo>
                  <a:pt x="75926" y="171025"/>
                </a:lnTo>
                <a:cubicBezTo>
                  <a:pt x="70243" y="171025"/>
                  <a:pt x="65626" y="166414"/>
                  <a:pt x="65626" y="160738"/>
                </a:cubicBezTo>
                <a:cubicBezTo>
                  <a:pt x="65626" y="155063"/>
                  <a:pt x="70243" y="150452"/>
                  <a:pt x="75926" y="150452"/>
                </a:cubicBezTo>
                <a:lnTo>
                  <a:pt x="153233" y="150452"/>
                </a:lnTo>
                <a:cubicBezTo>
                  <a:pt x="156311" y="150452"/>
                  <a:pt x="159271" y="151871"/>
                  <a:pt x="161284" y="154354"/>
                </a:cubicBezTo>
                <a:lnTo>
                  <a:pt x="190881" y="191480"/>
                </a:lnTo>
                <a:lnTo>
                  <a:pt x="242498" y="92635"/>
                </a:lnTo>
                <a:cubicBezTo>
                  <a:pt x="244274" y="89325"/>
                  <a:pt x="247589" y="87315"/>
                  <a:pt x="251377" y="87196"/>
                </a:cubicBezTo>
                <a:close/>
                <a:moveTo>
                  <a:pt x="13735" y="0"/>
                </a:moveTo>
                <a:lnTo>
                  <a:pt x="495160" y="0"/>
                </a:lnTo>
                <a:cubicBezTo>
                  <a:pt x="502738" y="0"/>
                  <a:pt x="508776" y="6147"/>
                  <a:pt x="508776" y="13713"/>
                </a:cubicBezTo>
                <a:lnTo>
                  <a:pt x="508776" y="104618"/>
                </a:lnTo>
                <a:cubicBezTo>
                  <a:pt x="499186" y="102254"/>
                  <a:pt x="488411" y="101072"/>
                  <a:pt x="476452" y="101072"/>
                </a:cubicBezTo>
                <a:cubicBezTo>
                  <a:pt x="472308" y="101072"/>
                  <a:pt x="468282" y="101190"/>
                  <a:pt x="464375" y="101426"/>
                </a:cubicBezTo>
                <a:lnTo>
                  <a:pt x="464375" y="37946"/>
                </a:lnTo>
                <a:lnTo>
                  <a:pt x="44401" y="37946"/>
                </a:lnTo>
                <a:lnTo>
                  <a:pt x="44401" y="297896"/>
                </a:lnTo>
                <a:lnTo>
                  <a:pt x="203653" y="297896"/>
                </a:lnTo>
                <a:lnTo>
                  <a:pt x="305242" y="297896"/>
                </a:lnTo>
                <a:lnTo>
                  <a:pt x="362667" y="297896"/>
                </a:lnTo>
                <a:cubicBezTo>
                  <a:pt x="356037" y="306998"/>
                  <a:pt x="350117" y="320356"/>
                  <a:pt x="345025" y="335842"/>
                </a:cubicBezTo>
                <a:lnTo>
                  <a:pt x="325015" y="335842"/>
                </a:lnTo>
                <a:cubicBezTo>
                  <a:pt x="326673" y="345772"/>
                  <a:pt x="329515" y="359957"/>
                  <a:pt x="334132" y="375916"/>
                </a:cubicBezTo>
                <a:cubicBezTo>
                  <a:pt x="330343" y="392584"/>
                  <a:pt x="327265" y="409606"/>
                  <a:pt x="324778" y="424974"/>
                </a:cubicBezTo>
                <a:cubicBezTo>
                  <a:pt x="324068" y="429348"/>
                  <a:pt x="324542" y="433722"/>
                  <a:pt x="325844" y="437859"/>
                </a:cubicBezTo>
                <a:lnTo>
                  <a:pt x="171566" y="437859"/>
                </a:lnTo>
                <a:cubicBezTo>
                  <a:pt x="166829" y="437859"/>
                  <a:pt x="162567" y="435495"/>
                  <a:pt x="159962" y="431594"/>
                </a:cubicBezTo>
                <a:cubicBezTo>
                  <a:pt x="157476" y="427575"/>
                  <a:pt x="157120" y="422728"/>
                  <a:pt x="159133" y="418472"/>
                </a:cubicBezTo>
                <a:cubicBezTo>
                  <a:pt x="173815" y="386437"/>
                  <a:pt x="180801" y="354046"/>
                  <a:pt x="183761" y="335842"/>
                </a:cubicBezTo>
                <a:lnTo>
                  <a:pt x="13735" y="335842"/>
                </a:lnTo>
                <a:cubicBezTo>
                  <a:pt x="6157" y="335842"/>
                  <a:pt x="0" y="329695"/>
                  <a:pt x="0" y="322129"/>
                </a:cubicBezTo>
                <a:lnTo>
                  <a:pt x="0" y="13713"/>
                </a:lnTo>
                <a:cubicBezTo>
                  <a:pt x="0" y="6147"/>
                  <a:pt x="6157" y="0"/>
                  <a:pt x="1373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0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85" name="圆角矩形">
            <a:extLst>
              <a:ext uri="{FF2B5EF4-FFF2-40B4-BE49-F238E27FC236}">
                <a16:creationId xmlns:a16="http://schemas.microsoft.com/office/drawing/2014/main" id="{BABE8A77-0E63-6C40-BA64-54A299EDB244}"/>
              </a:ext>
            </a:extLst>
          </p:cNvPr>
          <p:cNvSpPr/>
          <p:nvPr/>
        </p:nvSpPr>
        <p:spPr>
          <a:xfrm>
            <a:off x="8283949" y="1877527"/>
            <a:ext cx="2038163" cy="2118829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B67D1220-918E-2D49-B146-044601B28A57}"/>
              </a:ext>
            </a:extLst>
          </p:cNvPr>
          <p:cNvSpPr txBox="1"/>
          <p:nvPr/>
        </p:nvSpPr>
        <p:spPr>
          <a:xfrm>
            <a:off x="8736284" y="1975525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en-US" altLang="zh-CN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ping</a:t>
            </a:r>
            <a:r>
              <a:rPr lang="zh-CN" altLang="en-US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毛刺</a:t>
            </a:r>
            <a:endParaRPr lang="zh-CN" altLang="en-US" sz="14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87" name="virtual-cloud_74160">
            <a:extLst>
              <a:ext uri="{FF2B5EF4-FFF2-40B4-BE49-F238E27FC236}">
                <a16:creationId xmlns:a16="http://schemas.microsoft.com/office/drawing/2014/main" id="{61CE1DE9-B5BB-D245-9B1B-C8645956AB3C}"/>
              </a:ext>
            </a:extLst>
          </p:cNvPr>
          <p:cNvSpPr>
            <a:spLocks noChangeAspect="1"/>
          </p:cNvSpPr>
          <p:nvPr/>
        </p:nvSpPr>
        <p:spPr>
          <a:xfrm>
            <a:off x="8373846" y="4169972"/>
            <a:ext cx="319446" cy="237600"/>
          </a:xfrm>
          <a:custGeom>
            <a:avLst/>
            <a:gdLst>
              <a:gd name="T0" fmla="*/ 4546 w 5369"/>
              <a:gd name="T1" fmla="*/ 1300 h 4000"/>
              <a:gd name="T2" fmla="*/ 3316 w 5369"/>
              <a:gd name="T3" fmla="*/ 496 h 4000"/>
              <a:gd name="T4" fmla="*/ 2270 w 5369"/>
              <a:gd name="T5" fmla="*/ 0 h 4000"/>
              <a:gd name="T6" fmla="*/ 1450 w 5369"/>
              <a:gd name="T7" fmla="*/ 277 h 4000"/>
              <a:gd name="T8" fmla="*/ 1018 w 5369"/>
              <a:gd name="T9" fmla="*/ 843 h 4000"/>
              <a:gd name="T10" fmla="*/ 324 w 5369"/>
              <a:gd name="T11" fmla="*/ 1382 h 4000"/>
              <a:gd name="T12" fmla="*/ 0 w 5369"/>
              <a:gd name="T13" fmla="*/ 2361 h 4000"/>
              <a:gd name="T14" fmla="*/ 1639 w 5369"/>
              <a:gd name="T15" fmla="*/ 4000 h 4000"/>
              <a:gd name="T16" fmla="*/ 3954 w 5369"/>
              <a:gd name="T17" fmla="*/ 4000 h 4000"/>
              <a:gd name="T18" fmla="*/ 5369 w 5369"/>
              <a:gd name="T19" fmla="*/ 2585 h 4000"/>
              <a:gd name="T20" fmla="*/ 4546 w 5369"/>
              <a:gd name="T21" fmla="*/ 1300 h 4000"/>
              <a:gd name="T22" fmla="*/ 3954 w 5369"/>
              <a:gd name="T23" fmla="*/ 3467 h 4000"/>
              <a:gd name="T24" fmla="*/ 1639 w 5369"/>
              <a:gd name="T25" fmla="*/ 3467 h 4000"/>
              <a:gd name="T26" fmla="*/ 533 w 5369"/>
              <a:gd name="T27" fmla="*/ 2361 h 4000"/>
              <a:gd name="T28" fmla="*/ 1307 w 5369"/>
              <a:gd name="T29" fmla="*/ 1305 h 4000"/>
              <a:gd name="T30" fmla="*/ 1484 w 5369"/>
              <a:gd name="T31" fmla="*/ 1125 h 4000"/>
              <a:gd name="T32" fmla="*/ 2270 w 5369"/>
              <a:gd name="T33" fmla="*/ 534 h 4000"/>
              <a:gd name="T34" fmla="*/ 2963 w 5369"/>
              <a:gd name="T35" fmla="*/ 917 h 4000"/>
              <a:gd name="T36" fmla="*/ 3232 w 5369"/>
              <a:gd name="T37" fmla="*/ 1039 h 4000"/>
              <a:gd name="T38" fmla="*/ 3354 w 5369"/>
              <a:gd name="T39" fmla="*/ 1029 h 4000"/>
              <a:gd name="T40" fmla="*/ 4077 w 5369"/>
              <a:gd name="T41" fmla="*/ 1574 h 4000"/>
              <a:gd name="T42" fmla="*/ 4245 w 5369"/>
              <a:gd name="T43" fmla="*/ 1753 h 4000"/>
              <a:gd name="T44" fmla="*/ 4836 w 5369"/>
              <a:gd name="T45" fmla="*/ 2585 h 4000"/>
              <a:gd name="T46" fmla="*/ 3954 w 5369"/>
              <a:gd name="T47" fmla="*/ 3467 h 4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5369" h="4000">
                <a:moveTo>
                  <a:pt x="4546" y="1300"/>
                </a:moveTo>
                <a:cubicBezTo>
                  <a:pt x="4347" y="808"/>
                  <a:pt x="3857" y="479"/>
                  <a:pt x="3316" y="496"/>
                </a:cubicBezTo>
                <a:cubicBezTo>
                  <a:pt x="3060" y="183"/>
                  <a:pt x="2680" y="0"/>
                  <a:pt x="2270" y="0"/>
                </a:cubicBezTo>
                <a:cubicBezTo>
                  <a:pt x="1971" y="0"/>
                  <a:pt x="1687" y="96"/>
                  <a:pt x="1450" y="277"/>
                </a:cubicBezTo>
                <a:cubicBezTo>
                  <a:pt x="1258" y="424"/>
                  <a:pt x="1108" y="621"/>
                  <a:pt x="1018" y="843"/>
                </a:cubicBezTo>
                <a:cubicBezTo>
                  <a:pt x="742" y="956"/>
                  <a:pt x="505" y="1140"/>
                  <a:pt x="324" y="1382"/>
                </a:cubicBezTo>
                <a:cubicBezTo>
                  <a:pt x="112" y="1666"/>
                  <a:pt x="0" y="2005"/>
                  <a:pt x="0" y="2361"/>
                </a:cubicBezTo>
                <a:cubicBezTo>
                  <a:pt x="0" y="3265"/>
                  <a:pt x="735" y="4000"/>
                  <a:pt x="1639" y="4000"/>
                </a:cubicBezTo>
                <a:lnTo>
                  <a:pt x="3954" y="4000"/>
                </a:lnTo>
                <a:cubicBezTo>
                  <a:pt x="4734" y="4000"/>
                  <a:pt x="5369" y="3366"/>
                  <a:pt x="5369" y="2585"/>
                </a:cubicBezTo>
                <a:cubicBezTo>
                  <a:pt x="5369" y="2030"/>
                  <a:pt x="5043" y="1529"/>
                  <a:pt x="4546" y="1300"/>
                </a:cubicBezTo>
                <a:close/>
                <a:moveTo>
                  <a:pt x="3954" y="3467"/>
                </a:moveTo>
                <a:lnTo>
                  <a:pt x="1639" y="3467"/>
                </a:lnTo>
                <a:cubicBezTo>
                  <a:pt x="1030" y="3467"/>
                  <a:pt x="533" y="2971"/>
                  <a:pt x="533" y="2361"/>
                </a:cubicBezTo>
                <a:cubicBezTo>
                  <a:pt x="533" y="1875"/>
                  <a:pt x="844" y="1451"/>
                  <a:pt x="1307" y="1305"/>
                </a:cubicBezTo>
                <a:cubicBezTo>
                  <a:pt x="1393" y="1279"/>
                  <a:pt x="1459" y="1211"/>
                  <a:pt x="1484" y="1125"/>
                </a:cubicBezTo>
                <a:cubicBezTo>
                  <a:pt x="1584" y="777"/>
                  <a:pt x="1907" y="534"/>
                  <a:pt x="2270" y="534"/>
                </a:cubicBezTo>
                <a:cubicBezTo>
                  <a:pt x="2553" y="534"/>
                  <a:pt x="2812" y="677"/>
                  <a:pt x="2963" y="917"/>
                </a:cubicBezTo>
                <a:cubicBezTo>
                  <a:pt x="3020" y="1008"/>
                  <a:pt x="3126" y="1056"/>
                  <a:pt x="3232" y="1039"/>
                </a:cubicBezTo>
                <a:cubicBezTo>
                  <a:pt x="3273" y="1032"/>
                  <a:pt x="3314" y="1029"/>
                  <a:pt x="3354" y="1029"/>
                </a:cubicBezTo>
                <a:cubicBezTo>
                  <a:pt x="3688" y="1029"/>
                  <a:pt x="3986" y="1253"/>
                  <a:pt x="4077" y="1574"/>
                </a:cubicBezTo>
                <a:cubicBezTo>
                  <a:pt x="4100" y="1658"/>
                  <a:pt x="4163" y="1724"/>
                  <a:pt x="4245" y="1753"/>
                </a:cubicBezTo>
                <a:cubicBezTo>
                  <a:pt x="4598" y="1877"/>
                  <a:pt x="4836" y="2211"/>
                  <a:pt x="4836" y="2585"/>
                </a:cubicBezTo>
                <a:cubicBezTo>
                  <a:pt x="4836" y="3072"/>
                  <a:pt x="4440" y="3467"/>
                  <a:pt x="3954" y="346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endParaRPr lang="en-US" sz="2400" kern="0">
              <a:solidFill>
                <a:schemeClr val="bg2">
                  <a:lumMod val="25000"/>
                </a:schemeClr>
              </a:solidFill>
              <a:latin typeface="Helvetica Light"/>
              <a:sym typeface="Helvetica Light"/>
            </a:endParaRPr>
          </a:p>
        </p:txBody>
      </p:sp>
      <p:sp>
        <p:nvSpPr>
          <p:cNvPr id="88" name="圆角矩形">
            <a:extLst>
              <a:ext uri="{FF2B5EF4-FFF2-40B4-BE49-F238E27FC236}">
                <a16:creationId xmlns:a16="http://schemas.microsoft.com/office/drawing/2014/main" id="{C85BD8ED-877A-F44F-B734-B9B8A8A3BA40}"/>
              </a:ext>
            </a:extLst>
          </p:cNvPr>
          <p:cNvSpPr/>
          <p:nvPr/>
        </p:nvSpPr>
        <p:spPr>
          <a:xfrm>
            <a:off x="8283949" y="4067206"/>
            <a:ext cx="2038163" cy="1399633"/>
          </a:xfrm>
          <a:prstGeom prst="roundRect">
            <a:avLst>
              <a:gd name="adj" fmla="val 823"/>
            </a:avLst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lIns="7531" tIns="7531" rIns="7531" bIns="7531" numCol="1" anchor="ctr">
            <a:noAutofit/>
          </a:bodyPr>
          <a:lstStyle/>
          <a:p>
            <a:pPr algn="ctr" defTabSz="340678">
              <a:defRPr sz="1200" b="0">
                <a:solidFill>
                  <a:srgbClr val="232323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zh-TW" altLang="en-US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F87E73B-DD45-F14F-8A96-FA00487ACE31}"/>
              </a:ext>
            </a:extLst>
          </p:cNvPr>
          <p:cNvSpPr txBox="1"/>
          <p:nvPr/>
        </p:nvSpPr>
        <p:spPr>
          <a:xfrm>
            <a:off x="8736284" y="4155402"/>
            <a:ext cx="1522999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pPr defTabSz="412750" hangingPunct="0">
              <a:defRPr/>
            </a:pPr>
            <a:r>
              <a:rPr lang="zh-CN" altLang="en-US" sz="1400" b="1" kern="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解决方案</a:t>
            </a:r>
            <a:endParaRPr lang="zh-CN" altLang="en-US" sz="14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EFF20E02-F5E6-A24C-B192-7F7DE77E3A60}"/>
              </a:ext>
            </a:extLst>
          </p:cNvPr>
          <p:cNvSpPr/>
          <p:nvPr/>
        </p:nvSpPr>
        <p:spPr>
          <a:xfrm>
            <a:off x="8839790" y="4505105"/>
            <a:ext cx="1111023" cy="23303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412750" hangingPunct="0">
              <a:defRPr/>
            </a:pPr>
            <a:r>
              <a:rPr kumimoji="1" lang="en-US" altLang="zh-CN" sz="1200" kern="0" dirty="0" err="1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rPr>
              <a:t>pingtrace</a:t>
            </a:r>
            <a:endParaRPr kumimoji="1" lang="zh-CN" altLang="en-US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D7127E00-0C62-AE45-BC51-96DBEBD343F6}"/>
              </a:ext>
            </a:extLst>
          </p:cNvPr>
          <p:cNvSpPr txBox="1"/>
          <p:nvPr/>
        </p:nvSpPr>
        <p:spPr>
          <a:xfrm>
            <a:off x="8363100" y="3073736"/>
            <a:ext cx="1891283" cy="60529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ping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包出现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</a:rPr>
              <a:t>seq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有</a:t>
            </a:r>
            <a:r>
              <a:rPr lang="en-US" altLang="zh-CN" sz="1200" dirty="0" err="1">
                <a:solidFill>
                  <a:schemeClr val="bg2">
                    <a:lumMod val="25000"/>
                  </a:schemeClr>
                </a:solidFill>
              </a:rPr>
              <a:t>ms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</a:rPr>
              <a:t>级的延迟</a:t>
            </a:r>
          </a:p>
          <a:p>
            <a:pPr algn="ctr" defTabSz="412750" hangingPunct="0">
              <a:defRPr/>
            </a:pPr>
            <a:endParaRPr lang="zh-CN" altLang="en-US" sz="1200" kern="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Helvetica Light"/>
            </a:endParaRPr>
          </a:p>
        </p:txBody>
      </p:sp>
      <p:pic>
        <p:nvPicPr>
          <p:cNvPr id="95" name="未标题-2-04.png" descr="未标题-2-04.png">
            <a:extLst>
              <a:ext uri="{FF2B5EF4-FFF2-40B4-BE49-F238E27FC236}">
                <a16:creationId xmlns:a16="http://schemas.microsoft.com/office/drawing/2014/main" id="{8A696A7F-397B-E74D-9146-5857C56EA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495" y="5607958"/>
            <a:ext cx="622739" cy="571254"/>
          </a:xfrm>
          <a:prstGeom prst="rect">
            <a:avLst/>
          </a:prstGeom>
          <a:ln w="3175">
            <a:miter lim="400000"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47EAC26-DEF2-BA6C-F738-A7C5D2372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16446" y="57321"/>
            <a:ext cx="137160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FE1CAE7-CA3F-7099-29DE-3FBF732553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62B7F34-DBFB-BD87-F63F-02121728AD0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751659418"/>
      </p:ext>
    </p:extLst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09" y="228600"/>
            <a:ext cx="4500000" cy="519291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</a:rPr>
              <a:t>网络三剑客</a:t>
            </a:r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98DFB2B7-0EF9-C744-AFCD-6575CB3FCAEF}"/>
              </a:ext>
            </a:extLst>
          </p:cNvPr>
          <p:cNvSpPr/>
          <p:nvPr/>
        </p:nvSpPr>
        <p:spPr>
          <a:xfrm>
            <a:off x="7648272" y="1462295"/>
            <a:ext cx="2724454" cy="36688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8588" indent="-128588" defTabSz="206375" hangingPunct="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pingtrace:</a:t>
            </a:r>
            <a:r>
              <a:rPr kumimoji="1" lang="zh-CN" altLang="en-US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 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基于自定义</a:t>
            </a:r>
            <a:r>
              <a:rPr kumimoji="1"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ping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报文的常规时延探测， 覆盖</a:t>
            </a:r>
            <a:r>
              <a:rPr kumimoji="1" lang="en-US" altLang="zh-CN" sz="1200" kern="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icmp</a:t>
            </a:r>
            <a:r>
              <a:rPr kumimoji="1"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/</a:t>
            </a:r>
            <a:r>
              <a:rPr kumimoji="1" lang="en-US" altLang="zh-CN" sz="1200" kern="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tcp</a:t>
            </a:r>
            <a:r>
              <a:rPr kumimoji="1" lang="en-US" altLang="zh-CN" sz="1200" dirty="0"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en-US" altLang="zh-CN" sz="1200" dirty="0" err="1">
                <a:latin typeface="PingFang SC" panose="020B0400000000000000" pitchFamily="34" charset="-122"/>
                <a:ea typeface="PingFang SC" panose="020B0400000000000000" pitchFamily="34" charset="-122"/>
              </a:rPr>
              <a:t>udp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的</a:t>
            </a:r>
            <a:r>
              <a:rPr kumimoji="1"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ping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时延抖动问题；</a:t>
            </a:r>
            <a:endParaRPr kumimoji="1" lang="en-US" altLang="zh-CN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  <a:p>
            <a:pPr marL="128588" indent="-128588" defTabSz="206375" hangingPunct="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  <a:p>
            <a:pPr marL="128588" indent="-128588" defTabSz="206375" hangingPunct="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200" kern="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rtrace</a:t>
            </a:r>
            <a:r>
              <a:rPr kumimoji="1" lang="en-US" altLang="zh-CN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: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 基于真实业务报文时延挖掘， 覆盖从用户应用到</a:t>
            </a:r>
            <a:r>
              <a:rPr kumimoji="1" lang="en-US" altLang="zh-CN" sz="1200" kern="0" dirty="0" err="1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nc</a:t>
            </a:r>
            <a:r>
              <a:rPr kumimoji="1" lang="zh-CN" altLang="en-US" sz="1200" kern="0" dirty="0">
                <a:solidFill>
                  <a:srgbClr val="000000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节点出入口的时延问题；</a:t>
            </a:r>
            <a:endParaRPr kumimoji="1" lang="en-US" altLang="zh-CN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  <a:p>
            <a:pPr marL="128588" indent="-128588" defTabSz="206375" hangingPunct="0">
              <a:lnSpc>
                <a:spcPct val="150000"/>
              </a:lnSpc>
              <a:buFont typeface="+mj-lt"/>
              <a:buAutoNum type="arabicPeriod"/>
            </a:pPr>
            <a:endParaRPr kumimoji="1" lang="en-US" altLang="zh-CN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  <a:p>
            <a:pPr marL="128588" indent="-128588" defTabSz="206375" hangingPunct="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zh-CN" sz="1200" kern="0" dirty="0" err="1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netinfo</a:t>
            </a:r>
            <a:r>
              <a:rPr kumimoji="1" lang="en-US" altLang="zh-CN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:</a:t>
            </a:r>
            <a:r>
              <a:rPr kumimoji="1" lang="zh-CN" altLang="en-US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 基于容器、流、逻辑</a:t>
            </a:r>
            <a:r>
              <a:rPr kumimoji="1" lang="zh-CN" altLang="en-US" sz="12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接口的业务各项指标监控，追踪业务抖动的根因</a:t>
            </a:r>
            <a:r>
              <a:rPr kumimoji="1" lang="zh-CN" altLang="en-US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，可定制诊断项和绘制历史曲线</a:t>
            </a:r>
            <a:r>
              <a:rPr kumimoji="1" lang="zh-CN" altLang="en-US" sz="120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</a:t>
            </a:r>
            <a:r>
              <a:rPr kumimoji="1" lang="zh-CN" altLang="en-US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进行集群告警和</a:t>
            </a:r>
            <a:r>
              <a:rPr kumimoji="1" lang="en-US" altLang="zh-CN" sz="1200" kern="0" dirty="0" err="1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vm</a:t>
            </a:r>
            <a:r>
              <a:rPr kumimoji="1" lang="zh-CN" altLang="en-US" sz="1200" kern="0" dirty="0">
                <a:solidFill>
                  <a:prstClr val="black"/>
                </a:solidFill>
                <a:latin typeface="PingFang SC" panose="020B0400000000000000" pitchFamily="34" charset="-122"/>
                <a:ea typeface="PingFang SC" panose="020B0400000000000000" pitchFamily="34" charset="-122"/>
                <a:sym typeface="Helvetica Light"/>
              </a:rPr>
              <a:t>单机告警；</a:t>
            </a:r>
            <a:endParaRPr kumimoji="1" lang="en-US" altLang="zh-CN" sz="1200" kern="0" dirty="0">
              <a:solidFill>
                <a:srgbClr val="000000"/>
              </a:solidFill>
              <a:latin typeface="PingFang SC" panose="020B0400000000000000" pitchFamily="34" charset="-122"/>
              <a:ea typeface="PingFang SC" panose="020B0400000000000000" pitchFamily="34" charset="-122"/>
              <a:sym typeface="Helvetica Light"/>
            </a:endParaRPr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51C2FF50-B683-0342-8977-9D238CE8D356}"/>
              </a:ext>
            </a:extLst>
          </p:cNvPr>
          <p:cNvGrpSpPr/>
          <p:nvPr/>
        </p:nvGrpSpPr>
        <p:grpSpPr>
          <a:xfrm>
            <a:off x="1406754" y="1430711"/>
            <a:ext cx="6053254" cy="4493031"/>
            <a:chOff x="279453" y="1806644"/>
            <a:chExt cx="6311465" cy="4100257"/>
          </a:xfrm>
        </p:grpSpPr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7F8C891A-250B-6741-B0C0-DD2CA9D84BD8}"/>
                </a:ext>
              </a:extLst>
            </p:cNvPr>
            <p:cNvSpPr/>
            <p:nvPr/>
          </p:nvSpPr>
          <p:spPr>
            <a:xfrm>
              <a:off x="279453" y="4640139"/>
              <a:ext cx="6311464" cy="1258040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28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206375" hangingPunct="0"/>
              <a:endParaRPr kumimoji="1" lang="en-US" altLang="zh-CN" sz="9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71" name="矩形 70">
              <a:extLst>
                <a:ext uri="{FF2B5EF4-FFF2-40B4-BE49-F238E27FC236}">
                  <a16:creationId xmlns:a16="http://schemas.microsoft.com/office/drawing/2014/main" id="{FE2681C1-6E56-1049-9D07-E41ABBB523E7}"/>
                </a:ext>
              </a:extLst>
            </p:cNvPr>
            <p:cNvSpPr/>
            <p:nvPr/>
          </p:nvSpPr>
          <p:spPr>
            <a:xfrm>
              <a:off x="279454" y="3279294"/>
              <a:ext cx="6311464" cy="134646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r" defTabSz="206375" hangingPunct="0"/>
              <a:r>
                <a:rPr kumimoji="1" lang="en-US" altLang="zh-CN" sz="900" kern="0" dirty="0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OS</a:t>
              </a:r>
            </a:p>
          </p:txBody>
        </p:sp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0FAC38C1-1748-3D45-8C15-2B3F5F7ED008}"/>
                </a:ext>
              </a:extLst>
            </p:cNvPr>
            <p:cNvSpPr/>
            <p:nvPr/>
          </p:nvSpPr>
          <p:spPr>
            <a:xfrm>
              <a:off x="279454" y="1806644"/>
              <a:ext cx="6311463" cy="142873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defTabSz="206375" hangingPunct="0"/>
              <a:endParaRPr kumimoji="1" lang="en-US" altLang="zh-CN" sz="8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  <a:p>
              <a:pPr algn="r" defTabSz="206375" hangingPunct="0"/>
              <a:endParaRPr kumimoji="1"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r" defTabSz="206375" hangingPunct="0"/>
              <a:endParaRPr kumimoji="1" lang="en-US" altLang="zh-CN" sz="800" kern="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  <a:p>
              <a:pPr algn="r" defTabSz="206375" hangingPunct="0"/>
              <a:endParaRPr kumimoji="1" lang="en-US" altLang="zh-CN" sz="800" dirty="0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C73EB737-44BB-2541-90D4-EC92FFACB4F9}"/>
                </a:ext>
              </a:extLst>
            </p:cNvPr>
            <p:cNvSpPr/>
            <p:nvPr/>
          </p:nvSpPr>
          <p:spPr>
            <a:xfrm>
              <a:off x="283219" y="1807823"/>
              <a:ext cx="1553863" cy="4099078"/>
            </a:xfrm>
            <a:prstGeom prst="rect">
              <a:avLst/>
            </a:prstGeom>
            <a:solidFill>
              <a:schemeClr val="bg2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 defTabSz="206375" hangingPunct="0"/>
              <a:r>
                <a:rPr kumimoji="1" lang="en-US" altLang="zh-CN" sz="2000" kern="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pingtrace</a:t>
              </a:r>
            </a:p>
            <a:p>
              <a:pPr algn="ctr" defTabSz="206375" hangingPunct="0"/>
              <a:r>
                <a:rPr kumimoji="1" lang="zh-CN" altLang="en-US" sz="10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   </a:t>
              </a:r>
              <a:r>
                <a:rPr kumimoji="1" lang="en-US" altLang="zh-CN" sz="1000" kern="0" dirty="0" err="1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icmp</a:t>
              </a:r>
              <a:r>
                <a:rPr kumimoji="1" lang="zh-CN" altLang="en-US" sz="10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 </a:t>
              </a:r>
              <a:r>
                <a:rPr kumimoji="1" lang="en-US" altLang="zh-CN" sz="10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ping</a:t>
              </a:r>
            </a:p>
            <a:p>
              <a:pPr algn="ctr" defTabSz="206375" hangingPunct="0"/>
              <a:r>
                <a:rPr kumimoji="1" lang="en-US" altLang="zh-CN" sz="1000" kern="0" dirty="0" err="1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tcp</a:t>
              </a:r>
              <a:r>
                <a:rPr kumimoji="1" lang="zh-CN" altLang="en-US" sz="10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 </a:t>
              </a:r>
              <a:r>
                <a:rPr kumimoji="1" lang="en-US" altLang="zh-CN" sz="10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ping</a:t>
              </a:r>
            </a:p>
            <a:p>
              <a:pPr algn="ctr" defTabSz="206375" hangingPunct="0"/>
              <a:r>
                <a:rPr kumimoji="1" lang="zh-CN" altLang="en-US" sz="100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 err="1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udp</a:t>
              </a:r>
              <a:r>
                <a:rPr kumimoji="1" lang="zh-CN" altLang="en-US" sz="100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00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ping</a:t>
              </a:r>
              <a:endParaRPr kumimoji="1" lang="zh-CN" altLang="en-US" sz="1000" kern="0" dirty="0">
                <a:solidFill>
                  <a:srgbClr val="5B9BD5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181451E0-67B9-5A40-8CE3-6B66911486FA}"/>
                </a:ext>
              </a:extLst>
            </p:cNvPr>
            <p:cNvSpPr/>
            <p:nvPr/>
          </p:nvSpPr>
          <p:spPr>
            <a:xfrm>
              <a:off x="1830100" y="1807823"/>
              <a:ext cx="1848193" cy="409907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 defTabSz="206375" hangingPunct="0"/>
              <a:r>
                <a:rPr kumimoji="1" lang="en-US" altLang="zh-CN" sz="2000" kern="0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rtrace</a:t>
              </a:r>
              <a:endParaRPr kumimoji="1" lang="en-US" altLang="zh-CN" sz="20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  <a:p>
              <a:pPr defTabSz="206375"/>
              <a:r>
                <a:rPr kumimoji="1" lang="zh-CN" altLang="en-US" sz="900" kern="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              真实业务报文</a:t>
              </a:r>
              <a:endParaRPr kumimoji="1" lang="zh-CN" altLang="en-US" sz="9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D1127CEE-2845-2C49-B6B4-8B8F576AAC79}"/>
                </a:ext>
              </a:extLst>
            </p:cNvPr>
            <p:cNvSpPr/>
            <p:nvPr/>
          </p:nvSpPr>
          <p:spPr>
            <a:xfrm>
              <a:off x="3733068" y="1807822"/>
              <a:ext cx="2059014" cy="409907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rtlCol="0" anchor="t" anchorCtr="0"/>
            <a:lstStyle/>
            <a:p>
              <a:pPr algn="ctr" defTabSz="206375" hangingPunct="0"/>
              <a:r>
                <a:rPr kumimoji="1" lang="en-US" altLang="zh-CN" sz="2000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n</a:t>
              </a:r>
              <a:r>
                <a:rPr kumimoji="1" lang="en-US" altLang="zh-CN" sz="2000" kern="0" dirty="0" err="1">
                  <a:solidFill>
                    <a:prstClr val="black">
                      <a:lumMod val="95000"/>
                      <a:lumOff val="5000"/>
                    </a:prst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etinfo</a:t>
              </a:r>
              <a:endParaRPr kumimoji="1" lang="en-US" altLang="zh-CN" sz="20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  <a:p>
              <a:pPr defTabSz="206375"/>
              <a:r>
                <a:rPr kumimoji="1" lang="zh-CN" altLang="en-US" sz="1000" dirty="0">
                  <a:solidFill>
                    <a:srgbClr val="5B9BD5">
                      <a:lumMod val="75000"/>
                    </a:srgb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           历史抖动问题监控</a:t>
              </a:r>
              <a:endParaRPr kumimoji="1" lang="en-US" altLang="zh-CN" sz="1000" dirty="0">
                <a:solidFill>
                  <a:srgbClr val="5B9BD5">
                    <a:lumMod val="75000"/>
                  </a:srgb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defTabSz="206375" hangingPunct="0"/>
              <a:endParaRPr kumimoji="1" lang="zh-CN" altLang="en-US" sz="2000" kern="0" dirty="0">
                <a:solidFill>
                  <a:prstClr val="black">
                    <a:lumMod val="95000"/>
                    <a:lumOff val="5000"/>
                  </a:prst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8E9F34E7-E3A4-794C-B912-9F4F98BFEEE2}"/>
                </a:ext>
              </a:extLst>
            </p:cNvPr>
            <p:cNvSpPr/>
            <p:nvPr/>
          </p:nvSpPr>
          <p:spPr>
            <a:xfrm>
              <a:off x="593090" y="4835654"/>
              <a:ext cx="2728713" cy="86701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en-US" altLang="zh-CN" sz="900" kern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virtio</a:t>
              </a:r>
              <a:r>
                <a:rPr kumimoji="1" lang="en-US" altLang="zh-CN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-net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中断和报文对应时序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AED24F9F-4CB7-1B4C-BE4E-B0132126EB00}"/>
                </a:ext>
              </a:extLst>
            </p:cNvPr>
            <p:cNvSpPr/>
            <p:nvPr/>
          </p:nvSpPr>
          <p:spPr>
            <a:xfrm>
              <a:off x="470627" y="4041755"/>
              <a:ext cx="2987860" cy="4990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硬中断</a:t>
              </a:r>
              <a:r>
                <a:rPr kumimoji="1" lang="en-US" altLang="zh-CN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/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软中断时延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3D4B4785-9CD6-3940-9E56-B9DE28A98DC4}"/>
                </a:ext>
              </a:extLst>
            </p:cNvPr>
            <p:cNvSpPr/>
            <p:nvPr/>
          </p:nvSpPr>
          <p:spPr>
            <a:xfrm>
              <a:off x="483825" y="3360834"/>
              <a:ext cx="2987860" cy="49906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协议栈处理时延</a:t>
              </a:r>
              <a:r>
                <a:rPr kumimoji="1" lang="en-US" altLang="zh-CN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, 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调度时延，</a:t>
              </a:r>
              <a:r>
                <a:rPr kumimoji="1" lang="en-US" altLang="zh-CN" sz="900" kern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Qdisc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时延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EAE0EA01-9BDE-2B45-BBE1-02AFAEF584B0}"/>
                </a:ext>
              </a:extLst>
            </p:cNvPr>
            <p:cNvSpPr/>
            <p:nvPr/>
          </p:nvSpPr>
          <p:spPr>
            <a:xfrm>
              <a:off x="2133310" y="2582744"/>
              <a:ext cx="1301875" cy="32646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用户态的延时探测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048D66BF-9E31-6B4E-857B-4FBE4CD38414}"/>
                </a:ext>
              </a:extLst>
            </p:cNvPr>
            <p:cNvSpPr/>
            <p:nvPr/>
          </p:nvSpPr>
          <p:spPr>
            <a:xfrm>
              <a:off x="567095" y="2582744"/>
              <a:ext cx="984394" cy="33060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构造探测报文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A49C2301-A00A-6F4B-8B83-7005A072D709}"/>
                </a:ext>
              </a:extLst>
            </p:cNvPr>
            <p:cNvSpPr/>
            <p:nvPr/>
          </p:nvSpPr>
          <p:spPr>
            <a:xfrm>
              <a:off x="3857192" y="4824788"/>
              <a:ext cx="1856578" cy="87787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en-US" altLang="zh-CN" sz="900" kern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virtio</a:t>
              </a:r>
              <a:r>
                <a:rPr kumimoji="1" lang="en-US" altLang="zh-CN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-net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前后端统计计数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D69C7C20-9E32-3642-9611-3E54D67FDB99}"/>
                </a:ext>
              </a:extLst>
            </p:cNvPr>
            <p:cNvSpPr/>
            <p:nvPr/>
          </p:nvSpPr>
          <p:spPr>
            <a:xfrm>
              <a:off x="3870678" y="4069903"/>
              <a:ext cx="1843751" cy="49292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en-US" altLang="zh-CN" sz="90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i</a:t>
              </a:r>
              <a:r>
                <a:rPr kumimoji="1" lang="en-US" altLang="zh-CN" sz="900" kern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ohang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，中断突发，调度切换，内存</a:t>
              </a:r>
              <a:r>
                <a:rPr kumimoji="1" lang="en-US" altLang="zh-CN" sz="900" kern="0" dirty="0" err="1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oom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，宕机</a:t>
              </a:r>
            </a:p>
          </p:txBody>
        </p:sp>
        <p:sp>
          <p:nvSpPr>
            <p:cNvPr id="87" name="矩形 86">
              <a:extLst>
                <a:ext uri="{FF2B5EF4-FFF2-40B4-BE49-F238E27FC236}">
                  <a16:creationId xmlns:a16="http://schemas.microsoft.com/office/drawing/2014/main" id="{B3B49C7A-95F6-0743-B928-3373BE007ED7}"/>
                </a:ext>
              </a:extLst>
            </p:cNvPr>
            <p:cNvSpPr/>
            <p:nvPr/>
          </p:nvSpPr>
          <p:spPr>
            <a:xfrm>
              <a:off x="3870678" y="3360834"/>
              <a:ext cx="1850894" cy="5188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连接参数，</a:t>
              </a:r>
              <a:r>
                <a:rPr kumimoji="1" lang="zh-CN" altLang="en-US" sz="9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零</a:t>
              </a:r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窗口探测</a:t>
              </a:r>
              <a:endParaRPr kumimoji="1" lang="en-US" altLang="zh-CN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  <a:p>
              <a:pPr algn="ctr" defTabSz="206375" hangingPunct="0"/>
              <a:r>
                <a:rPr kumimoji="1" lang="zh-CN" altLang="en-US" sz="900" kern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Helvetica Light"/>
                </a:rPr>
                <a:t>缓存，重传，丢包</a:t>
              </a:r>
            </a:p>
          </p:txBody>
        </p:sp>
        <p:sp>
          <p:nvSpPr>
            <p:cNvPr id="89" name="矩形 88">
              <a:extLst>
                <a:ext uri="{FF2B5EF4-FFF2-40B4-BE49-F238E27FC236}">
                  <a16:creationId xmlns:a16="http://schemas.microsoft.com/office/drawing/2014/main" id="{AA87E841-9E06-E84B-B2E9-1EB17A9666C9}"/>
                </a:ext>
              </a:extLst>
            </p:cNvPr>
            <p:cNvSpPr/>
            <p:nvPr/>
          </p:nvSpPr>
          <p:spPr>
            <a:xfrm>
              <a:off x="4124234" y="2582744"/>
              <a:ext cx="1336639" cy="33060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06375" hangingPunct="0"/>
              <a:r>
                <a:rPr kumimoji="1" lang="zh-CN" altLang="en-US" sz="9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集群、单机</a:t>
              </a:r>
              <a:endParaRPr kumimoji="1" lang="en-US" altLang="zh-CN" sz="90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  <a:p>
              <a:pPr algn="ctr" defTabSz="206375" hangingPunct="0"/>
              <a:r>
                <a:rPr kumimoji="1" lang="zh-CN" altLang="en-US" sz="90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业务指标监控、告警</a:t>
              </a:r>
              <a:endParaRPr kumimoji="1" lang="zh-CN" altLang="en-US" sz="900" kern="0" dirty="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Helvetica Light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F07E1EB0-1811-5AB2-152C-BD7898BA3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7491" y="96423"/>
            <a:ext cx="1371600" cy="5715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E6C657A-B5BA-0C73-0668-5410A4F560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D7844A2-45CB-2A1D-E9CC-BA4FA946B2F9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282217140"/>
      </p:ext>
    </p:extLst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pingtrace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33D1F23-95FE-DA35-460B-D8AAC83FBB4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67681" y="1718782"/>
            <a:ext cx="4972971" cy="24493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521F425-5831-CF35-4356-8CDF574611D9}"/>
              </a:ext>
            </a:extLst>
          </p:cNvPr>
          <p:cNvSpPr txBox="1"/>
          <p:nvPr/>
        </p:nvSpPr>
        <p:spPr>
          <a:xfrm>
            <a:off x="3485925" y="5074342"/>
            <a:ext cx="5677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通过构造</a:t>
            </a:r>
            <a:r>
              <a:rPr kumimoji="1" lang="en-US" altLang="zh-CN" b="1" dirty="0" err="1">
                <a:solidFill>
                  <a:srgbClr val="FF0000"/>
                </a:solidFill>
              </a:rPr>
              <a:t>pingtrace</a:t>
            </a:r>
            <a:r>
              <a:rPr kumimoji="1" lang="zh-CN" altLang="en-US" b="1" dirty="0">
                <a:solidFill>
                  <a:srgbClr val="FF0000"/>
                </a:solidFill>
              </a:rPr>
              <a:t>探测报文，去挖掘现时抖动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2BEA5F-82B3-48A6-B53F-7D97B32EC3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878F01-36BF-C534-6470-F619842FBE2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1D5BC8E-84D7-586F-41B3-C4539CFC89DB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1693874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91D7C87F-D0DF-6054-DDF3-7000D5DA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245" y="2242184"/>
            <a:ext cx="1266825" cy="12668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C3CCD8F-1B73-7EDF-C53D-8B49FE695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ACABC4-720E-FEE6-3CCF-0881334F1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961141" y="2357666"/>
            <a:ext cx="56956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Coolbpf</a:t>
            </a:r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原理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118A35D-D7F0-4581-CB92-72628BEE801F}"/>
              </a:ext>
            </a:extLst>
          </p:cNvPr>
          <p:cNvSpPr txBox="1"/>
          <p:nvPr/>
        </p:nvSpPr>
        <p:spPr>
          <a:xfrm>
            <a:off x="2663263" y="2413932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27618608-D2C0-E7FA-7049-EEA3198DF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8A24135-AAA2-A5CD-B3B8-7FADFABF3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06DAC97-B058-5FEC-6D19-5FDC594926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50EDEECD-89F3-B958-98FA-4370A6011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D455789-0207-5D57-FC1D-CE66C20A19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8E07825-98D9-3E11-3A99-0CAA4E57ACD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9904" y="184729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F07E60-F921-1B05-737F-FB072AC8AC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8FA70E4-6800-5A86-963A-DB5DFCAF732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530038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Pingtrace实现</a:t>
            </a:r>
            <a:endParaRPr lang="en-US" dirty="0"/>
          </a:p>
        </p:txBody>
      </p:sp>
      <p:sp>
        <p:nvSpPr>
          <p:cNvPr id="20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21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22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23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24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25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26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27" name="文本框 8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BBAAD9C20180234D78A0072836F0BFC0A2B9B2071AE3FBE0A1D9833BB1E42B747B48B038E168FB0022692608C84605EB4809217A11D05B011BBFC24F785E2BD124F9F9AD2A21E6C7F41225C768A248B73A3DEB8171D9043ED81B219008200C58DA86259B3E3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0924B60-0A10-4845-BE91-09FBE617EA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130" y="3962542"/>
            <a:ext cx="3474324" cy="26643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5816B07-7803-7940-A2D0-900972D3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6811" y="862594"/>
            <a:ext cx="2819561" cy="30128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C0715DE-BEEE-4649-A558-0CB78BE5C1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6803" y="2369013"/>
            <a:ext cx="5377653" cy="271705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AA2708B-D6CF-1E4E-1F14-A984892163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96162" y="239328"/>
            <a:ext cx="1495838" cy="62326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F4AF2CC-5F06-9738-DB17-AD10862C69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88B5B85-8D5E-7CD7-1842-3A6CF146FDC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419068539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rtrace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35DE2BE-825F-C67F-9839-46ED3F729547}"/>
              </a:ext>
            </a:extLst>
          </p:cNvPr>
          <p:cNvSpPr txBox="1"/>
          <p:nvPr/>
        </p:nvSpPr>
        <p:spPr>
          <a:xfrm>
            <a:off x="2884098" y="6008607"/>
            <a:ext cx="611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通过类“</a:t>
            </a:r>
            <a:r>
              <a:rPr kumimoji="1" lang="en-US" altLang="zh-CN" b="1" dirty="0" err="1">
                <a:solidFill>
                  <a:srgbClr val="FF0000"/>
                </a:solidFill>
              </a:rPr>
              <a:t>tpcdump</a:t>
            </a:r>
            <a:r>
              <a:rPr kumimoji="1" lang="zh-CN" altLang="en-US" b="1" dirty="0">
                <a:solidFill>
                  <a:srgbClr val="FF0000"/>
                </a:solidFill>
              </a:rPr>
              <a:t>”的真实报文追踪，去挖掘现时抖动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803E4B-38EB-86A0-4252-E1CAA496EA7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97146" y="1427348"/>
            <a:ext cx="6184941" cy="4110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E7A96E0-B5A9-EEFC-CAF3-3D22DE7728A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83AC447-E082-05F9-68DD-E8826C796A9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91FE663-28A0-70CE-8B4E-356D3588395D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5027603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567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Netinfo</a:t>
            </a:r>
            <a:endParaRPr lang="zh-CN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62A516E-55A7-DDB8-4036-0527E2CDB5F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5B6010-1662-F2F8-1E1A-9AC5F50EC85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E4047D-9DEE-3E13-9698-DCE78B9D2117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5038270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2909" y="228600"/>
            <a:ext cx="5037721" cy="519291"/>
          </a:xfrm>
          <a:prstGeom prst="rect">
            <a:avLst/>
          </a:prstGeom>
          <a:solidFill>
            <a:srgbClr val="E46C0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2000" dirty="0" err="1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netinfo</a:t>
            </a:r>
            <a:r>
              <a:rPr lang="zh-CN" altLang="en-US"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监控大图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EB5C455-B14E-2847-BCE9-CFDDBE0749BC}"/>
              </a:ext>
            </a:extLst>
          </p:cNvPr>
          <p:cNvSpPr/>
          <p:nvPr/>
        </p:nvSpPr>
        <p:spPr>
          <a:xfrm>
            <a:off x="1170929" y="5752881"/>
            <a:ext cx="1350267" cy="87652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000000"/>
                </a:solidFill>
              </a:rPr>
              <a:t>各项系统指标采集</a:t>
            </a:r>
            <a:endParaRPr lang="en-US" altLang="zh-CN" sz="1200" dirty="0">
              <a:solidFill>
                <a:srgbClr val="000000"/>
              </a:solidFill>
            </a:endParaRPr>
          </a:p>
          <a:p>
            <a:r>
              <a:rPr lang="en-US" altLang="zh-CN" sz="1200" dirty="0"/>
              <a:t>IO/CPU/NET/MEM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CE18195-F2B3-9440-A066-3A4E2329185E}"/>
              </a:ext>
            </a:extLst>
          </p:cNvPr>
          <p:cNvSpPr/>
          <p:nvPr/>
        </p:nvSpPr>
        <p:spPr>
          <a:xfrm>
            <a:off x="4128677" y="5750165"/>
            <a:ext cx="1350267" cy="8532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000000"/>
                </a:solidFill>
              </a:rPr>
              <a:t>分析业务抖动来源</a:t>
            </a:r>
            <a:endParaRPr lang="en-US" altLang="zh-CN" sz="1200" dirty="0">
              <a:solidFill>
                <a:srgbClr val="000000"/>
              </a:solidFill>
            </a:endParaRPr>
          </a:p>
          <a:p>
            <a:r>
              <a:rPr lang="zh-CN" altLang="en-US" sz="1200" dirty="0">
                <a:solidFill>
                  <a:srgbClr val="000000"/>
                </a:solidFill>
              </a:rPr>
              <a:t>确定业务异常原因</a:t>
            </a:r>
            <a:endParaRPr lang="en-US" altLang="zh-CN" sz="1200" dirty="0">
              <a:solidFill>
                <a:srgbClr val="000000"/>
              </a:solidFill>
            </a:endParaRPr>
          </a:p>
          <a:p>
            <a:endParaRPr lang="en-US" altLang="zh-CN" sz="12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10B8D07-BF9C-D349-88D7-F669075C919D}"/>
              </a:ext>
            </a:extLst>
          </p:cNvPr>
          <p:cNvSpPr/>
          <p:nvPr/>
        </p:nvSpPr>
        <p:spPr>
          <a:xfrm>
            <a:off x="7181674" y="5750164"/>
            <a:ext cx="1608380" cy="8532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dirty="0">
                <a:solidFill>
                  <a:srgbClr val="000000"/>
                </a:solidFill>
              </a:rPr>
              <a:t>指标展示和告警提示</a:t>
            </a:r>
            <a:endParaRPr lang="en-US" altLang="zh-CN" sz="1200" dirty="0">
              <a:solidFill>
                <a:srgbClr val="000000"/>
              </a:solidFill>
            </a:endParaRPr>
          </a:p>
          <a:p>
            <a:r>
              <a:rPr lang="zh-CN" altLang="en-US" sz="1200" dirty="0"/>
              <a:t>主动运维和联动报警</a:t>
            </a:r>
            <a:endParaRPr lang="zh-CN" altLang="en-US" sz="1200" dirty="0">
              <a:solidFill>
                <a:srgbClr val="000000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48C97E-80A6-B342-A7FC-A09FCE4AD3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422" y="809269"/>
            <a:ext cx="9613900" cy="48768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91323CD-6A9B-7ADA-94F7-45677BEA6551}"/>
              </a:ext>
            </a:extLst>
          </p:cNvPr>
          <p:cNvSpPr txBox="1"/>
          <p:nvPr/>
        </p:nvSpPr>
        <p:spPr>
          <a:xfrm>
            <a:off x="2700234" y="882869"/>
            <a:ext cx="5557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通过常态监控和大数据分析，去挖掘历史抖动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166F2B-CD0B-94B8-7AAA-47FAA0DCB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9322" y="55795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C7B1918-EF5C-BB32-6CE9-11869B5C7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B4A9158-B098-042A-C04C-61EDB5923509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795402413"/>
      </p:ext>
    </p:extLst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63D8-E821-51E6-DB80-8803F907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Coolbpf</a:t>
            </a:r>
            <a:r>
              <a:rPr kumimoji="1" lang="zh-CN" altLang="en-US" dirty="0"/>
              <a:t>应用实践</a:t>
            </a:r>
          </a:p>
        </p:txBody>
      </p:sp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A1B05D09-FF65-D773-33F4-7C42DD7BA5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9060" y="2493204"/>
            <a:ext cx="4695459" cy="213368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92357BF2-C01F-686A-654F-6A2C2ED08124}"/>
              </a:ext>
            </a:extLst>
          </p:cNvPr>
          <p:cNvSpPr txBox="1"/>
          <p:nvPr/>
        </p:nvSpPr>
        <p:spPr>
          <a:xfrm>
            <a:off x="6276546" y="1946666"/>
            <a:ext cx="3823895" cy="361124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1.eBPF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 采集数据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低版本支持，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centos3.10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等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提供接供第三方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SDK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使用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模块化、插件化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2.Agent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pPr defTabSz="2438338" hangingPunct="0"/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完成采集数据的清理</a:t>
            </a:r>
            <a:endParaRPr lang="en-US" altLang="zh-CN" dirty="0">
              <a:solidFill>
                <a:schemeClr val="bg2">
                  <a:lumMod val="10000"/>
                </a:schemeClr>
              </a:solidFill>
              <a:sym typeface="Helvetica Neue"/>
            </a:endParaRPr>
          </a:p>
          <a:p>
            <a:pPr defTabSz="2438338" hangingPunct="0"/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3.Exporter</a:t>
            </a: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定义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metric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，完成数据的云端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存储及展示</a:t>
            </a:r>
            <a:endParaRPr kumimoji="0" lang="en-US" altLang="zh-CN" sz="24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R="0" indent="0" defTabSz="2438338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b="1" dirty="0">
                <a:solidFill>
                  <a:schemeClr val="bg2">
                    <a:lumMod val="10000"/>
                  </a:schemeClr>
                </a:solidFill>
              </a:rPr>
              <a:t>4.</a:t>
            </a:r>
            <a:r>
              <a:rPr lang="zh-CN" altLang="en-US" b="1" dirty="0">
                <a:solidFill>
                  <a:schemeClr val="bg2">
                    <a:lumMod val="10000"/>
                  </a:schemeClr>
                </a:solidFill>
              </a:rPr>
              <a:t>部署</a:t>
            </a:r>
            <a:endParaRPr lang="en-US" altLang="zh-CN" b="1" dirty="0">
              <a:solidFill>
                <a:schemeClr val="bg2">
                  <a:lumMod val="10000"/>
                </a:schemeClr>
              </a:solidFill>
            </a:endParaRPr>
          </a:p>
          <a:p>
            <a:pPr marR="0" indent="0" defTabSz="2438338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sym typeface="Helvetica Neue"/>
              </a:rPr>
              <a:t>容器化、单机二进制</a:t>
            </a:r>
            <a:endParaRPr lang="en-US" altLang="zh-CN" dirty="0">
              <a:solidFill>
                <a:schemeClr val="bg2">
                  <a:lumMod val="10000"/>
                </a:schemeClr>
              </a:solidFill>
              <a:sym typeface="Helvetica Neue"/>
            </a:endParaRPr>
          </a:p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5E5E5E"/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9DA17C-8FF1-EEDC-F69B-2D14FBAAB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0" y="109147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F38D484-CCFA-21FD-595A-297E9659E8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B75718-EA83-AD43-AAD1-0D48D71B4D00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451915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63D8-E821-51E6-DB80-8803F907C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Coolbpf</a:t>
            </a:r>
            <a:r>
              <a:rPr kumimoji="1" lang="zh-CN" altLang="en-US" dirty="0"/>
              <a:t>应用实践</a:t>
            </a: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BBF89C1A-F6DD-E0F6-28D1-97841584150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318" y="1962260"/>
            <a:ext cx="4391682" cy="3345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67E686E-2D3B-371A-B806-18E712395C4D}"/>
              </a:ext>
            </a:extLst>
          </p:cNvPr>
          <p:cNvSpPr txBox="1"/>
          <p:nvPr/>
        </p:nvSpPr>
        <p:spPr>
          <a:xfrm>
            <a:off x="6961037" y="2727119"/>
            <a:ext cx="3654411" cy="16414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1.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无代码侵入</a:t>
            </a:r>
            <a:endParaRPr kumimoji="0" lang="en-US" altLang="zh-CN" sz="20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2.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进程级观测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indent="0" algn="l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3.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应用协议层的多维度统计：协议解析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、</a:t>
            </a:r>
            <a:r>
              <a:rPr kumimoji="0" lang="zh-CN" altLang="en-US" sz="2000" b="0" i="0" u="none" strike="noStrike" cap="none" spc="0" normalizeH="0" baseline="0" dirty="0">
                <a:ln>
                  <a:noFill/>
                </a:ln>
                <a:solidFill>
                  <a:schemeClr val="bg2">
                    <a:lumMod val="10000"/>
                  </a:schemeClr>
                </a:solidFill>
                <a:effectLst/>
                <a:uFillTx/>
                <a:latin typeface="+mn-lt"/>
                <a:ea typeface="+mn-ea"/>
                <a:cs typeface="+mn-cs"/>
                <a:sym typeface="Helvetica Neue"/>
              </a:rPr>
              <a:t>请求时延、响应状态、流量统计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48E93D-ADB1-6E37-B151-31E2CF138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5448" y="9355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1BFFD4C-8DBB-2BFE-44F0-D1F1E50240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1174DCC-ABDA-2528-1819-0CE4783F9AE2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811369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63D8-E821-51E6-DB80-8803F907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2304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Coolbpf</a:t>
            </a:r>
            <a:r>
              <a:rPr kumimoji="1" lang="zh-CN" altLang="en-US" dirty="0"/>
              <a:t>应用实践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1762DCD7-5943-CA27-1A9F-7F577FAC51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2713" y="3142417"/>
            <a:ext cx="3634389" cy="300035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8C5F6F4-F972-502D-45C7-38AA27F54C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9158" y="3365320"/>
            <a:ext cx="5097518" cy="25545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4072660-7CE1-AF64-F0B3-CE1DC8793880}"/>
              </a:ext>
            </a:extLst>
          </p:cNvPr>
          <p:cNvSpPr txBox="1"/>
          <p:nvPr/>
        </p:nvSpPr>
        <p:spPr>
          <a:xfrm>
            <a:off x="1042713" y="1441519"/>
            <a:ext cx="4479593" cy="1631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阶段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effectLst/>
              </a:rPr>
              <a:t>1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en" altLang="zh-CN" sz="2000" dirty="0">
                <a:solidFill>
                  <a:schemeClr val="bg2">
                    <a:lumMod val="10000"/>
                  </a:schemeClr>
                </a:solidFill>
                <a:effectLst/>
              </a:rPr>
              <a:t>OS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通过软中断将数据包上送到应用的收包队列并通知进程</a:t>
            </a:r>
            <a:endParaRPr lang="en-US" altLang="zh-CN" sz="2000" dirty="0">
              <a:solidFill>
                <a:schemeClr val="bg2">
                  <a:lumMod val="10000"/>
                </a:schemeClr>
              </a:solidFill>
              <a:effectLst/>
            </a:endParaRPr>
          </a:p>
          <a:p>
            <a:pPr marL="0" marR="0" algn="l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阶段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  <a:effectLst/>
              </a:rPr>
              <a:t>2</a:t>
            </a:r>
          </a:p>
          <a:p>
            <a:pPr marL="0" marR="0" algn="l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  <a:effectLst/>
              </a:rPr>
              <a:t>应用得到通知后去收包队列取数据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C9503-3890-FEB0-85FF-FD9D1AE55492}"/>
              </a:ext>
            </a:extLst>
          </p:cNvPr>
          <p:cNvSpPr txBox="1"/>
          <p:nvPr/>
        </p:nvSpPr>
        <p:spPr>
          <a:xfrm>
            <a:off x="5749158" y="1805039"/>
            <a:ext cx="4733818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8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如何观测阶段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2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延迟的网络“假抖动”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?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chemeClr val="bg2">
                  <a:lumMod val="10000"/>
                </a:schemeClr>
              </a:solidFill>
              <a:effectLst/>
              <a:uFillTx/>
              <a:latin typeface="+mn-lt"/>
              <a:ea typeface="+mn-ea"/>
              <a:cs typeface="+mn-cs"/>
              <a:sym typeface="Helvetica Neu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2D3952F-5F0E-7D87-52D4-4BF60A43A0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0" y="79375"/>
            <a:ext cx="1371600" cy="571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41EB8B-C520-981B-B5EF-DFA49442E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A8456C0-7D56-7A09-FF09-306A0EFB937C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844209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0763D8-E821-51E6-DB80-8803F907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1566" y="-92903"/>
            <a:ext cx="10515600" cy="1325563"/>
          </a:xfrm>
        </p:spPr>
        <p:txBody>
          <a:bodyPr/>
          <a:lstStyle/>
          <a:p>
            <a:r>
              <a:rPr kumimoji="1" lang="en-US" altLang="zh-CN" dirty="0" err="1"/>
              <a:t>Coolbpf</a:t>
            </a:r>
            <a:r>
              <a:rPr kumimoji="1" lang="zh-CN" altLang="en-US" dirty="0"/>
              <a:t>应用实践</a:t>
            </a:r>
          </a:p>
        </p:txBody>
      </p:sp>
      <p:pic>
        <p:nvPicPr>
          <p:cNvPr id="9" name="Picture 9">
            <a:extLst>
              <a:ext uri="{FF2B5EF4-FFF2-40B4-BE49-F238E27FC236}">
                <a16:creationId xmlns:a16="http://schemas.microsoft.com/office/drawing/2014/main" id="{70898D4B-F4DC-7EC8-4CE5-BDC2D0D3B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34050"/>
            <a:ext cx="9047927" cy="1733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2A5FE-B2D4-C685-C151-AF12ECEA9235}"/>
              </a:ext>
            </a:extLst>
          </p:cNvPr>
          <p:cNvSpPr txBox="1"/>
          <p:nvPr/>
        </p:nvSpPr>
        <p:spPr>
          <a:xfrm>
            <a:off x="838200" y="823409"/>
            <a:ext cx="10880123" cy="144655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endParaRPr lang="en-US" altLang="zh-CN" sz="2000" b="1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</a:rPr>
              <a:t>某业务应用基于</a:t>
            </a:r>
            <a:r>
              <a:rPr lang="en" altLang="zh-CN" sz="2000" b="1" dirty="0" err="1">
                <a:solidFill>
                  <a:schemeClr val="bg2">
                    <a:lumMod val="10000"/>
                  </a:schemeClr>
                </a:solidFill>
              </a:rPr>
              <a:t>dubbo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</a:rPr>
              <a:t>框架容器收到</a:t>
            </a:r>
            <a:r>
              <a:rPr lang="en" altLang="zh-CN" sz="2000" b="1" dirty="0" err="1">
                <a:solidFill>
                  <a:schemeClr val="bg2">
                    <a:lumMod val="10000"/>
                  </a:schemeClr>
                </a:solidFill>
              </a:rPr>
              <a:t>tcp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</a:rPr>
              <a:t>包后延迟了将近</a:t>
            </a:r>
            <a:r>
              <a:rPr lang="en-US" altLang="zh-CN" sz="2000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" altLang="zh-CN" sz="2000" b="1" dirty="0">
                <a:solidFill>
                  <a:schemeClr val="bg2">
                    <a:lumMod val="10000"/>
                  </a:schemeClr>
                </a:solidFill>
              </a:rPr>
              <a:t>s</a:t>
            </a:r>
            <a:r>
              <a:rPr lang="zh-CN" altLang="en-US" sz="2000" b="1" dirty="0">
                <a:solidFill>
                  <a:schemeClr val="bg2">
                    <a:lumMod val="10000"/>
                  </a:schemeClr>
                </a:solidFill>
              </a:rPr>
              <a:t>业务层才收到。</a:t>
            </a:r>
            <a:endParaRPr lang="en-US" altLang="zh-CN" sz="2000" b="1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方法：部署</a:t>
            </a:r>
            <a:r>
              <a:rPr lang="en-US" altLang="zh-CN" sz="2000" dirty="0" err="1">
                <a:solidFill>
                  <a:schemeClr val="bg2">
                    <a:lumMod val="10000"/>
                  </a:schemeClr>
                </a:solidFill>
              </a:rPr>
              <a:t>eBPF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agent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，发现阶段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2“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收包延迟时间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”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将近</a:t>
            </a:r>
            <a:r>
              <a:rPr lang="en-US" altLang="zh-CN" sz="2000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zh-CN" altLang="en-US" sz="2000" dirty="0">
                <a:solidFill>
                  <a:schemeClr val="bg2">
                    <a:lumMod val="10000"/>
                  </a:schemeClr>
                </a:solidFill>
              </a:rPr>
              <a:t>秒。</a:t>
            </a:r>
            <a:endParaRPr lang="zh-CN" altLang="en-US" sz="2000" b="1" dirty="0">
              <a:solidFill>
                <a:schemeClr val="bg2">
                  <a:lumMod val="10000"/>
                </a:schemeClr>
              </a:solidFill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zh-CN" altLang="en-US" sz="2800" dirty="0">
              <a:solidFill>
                <a:schemeClr val="bg2">
                  <a:lumMod val="10000"/>
                </a:schemeClr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8EF1D25-CBC1-C35B-CF32-C638CD4C63BB}"/>
              </a:ext>
            </a:extLst>
          </p:cNvPr>
          <p:cNvSpPr txBox="1"/>
          <p:nvPr/>
        </p:nvSpPr>
        <p:spPr>
          <a:xfrm>
            <a:off x="838200" y="4567773"/>
            <a:ext cx="947244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原因：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每次发生延迟时间都在某时刻的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42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秒处，怀疑跟业务某定时任务相关造成应用自身延时，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最终排查到业务有某个任务会定时收集</a:t>
            </a:r>
            <a:r>
              <a:rPr lang="en" altLang="zh-CN" dirty="0" err="1">
                <a:solidFill>
                  <a:schemeClr val="bg2">
                    <a:lumMod val="10000"/>
                  </a:schemeClr>
                </a:solidFill>
              </a:rPr>
              <a:t>jvm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的参数，对该业务应用有</a:t>
            </a:r>
            <a:r>
              <a:rPr lang="en" altLang="zh-CN" dirty="0">
                <a:solidFill>
                  <a:schemeClr val="bg2">
                    <a:lumMod val="10000"/>
                  </a:schemeClr>
                </a:solidFill>
              </a:rPr>
              <a:t>stop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动作。</a:t>
            </a:r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endParaRPr lang="en-US" altLang="zh-CN" dirty="0">
              <a:solidFill>
                <a:schemeClr val="bg2">
                  <a:lumMod val="10000"/>
                </a:schemeClr>
              </a:solidFill>
            </a:endParaRPr>
          </a:p>
          <a:p>
            <a:pPr algn="l"/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解决方法：停掉该任务后，消除了抖动问题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8048B8-B478-893A-CA7C-057785380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363" y="145895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8194F8B-2613-E784-28D9-87B5365FB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3F6391-9F12-DB30-1622-B595C0E01C36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010588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AEA6B54-99AE-A6FB-C627-F6CB27118C54}"/>
              </a:ext>
            </a:extLst>
          </p:cNvPr>
          <p:cNvSpPr txBox="1"/>
          <p:nvPr/>
        </p:nvSpPr>
        <p:spPr>
          <a:xfrm>
            <a:off x="1600178" y="2266795"/>
            <a:ext cx="3560639" cy="6155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龙蜥社区</a:t>
            </a:r>
            <a:r>
              <a:rPr lang="en-US" altLang="zh-CN" dirty="0" err="1"/>
              <a:t>eBPF</a:t>
            </a:r>
            <a:r>
              <a:rPr lang="zh-CN" altLang="en-US" dirty="0"/>
              <a:t>技术探索</a:t>
            </a:r>
            <a:r>
              <a:rPr lang="en-US" altLang="zh-CN" dirty="0"/>
              <a:t>SIG</a:t>
            </a:r>
            <a:endParaRPr lang="en-US" altLang="zh-CN" sz="1600" dirty="0"/>
          </a:p>
          <a:p>
            <a:r>
              <a:rPr lang="en" altLang="zh-CN" sz="1600" dirty="0"/>
              <a:t>https://</a:t>
            </a:r>
            <a:r>
              <a:rPr lang="en" altLang="zh-CN" sz="1600" dirty="0" err="1"/>
              <a:t>openanolis.cn</a:t>
            </a:r>
            <a:r>
              <a:rPr lang="en" altLang="zh-CN" sz="1600" dirty="0"/>
              <a:t>/sig/</a:t>
            </a:r>
            <a:r>
              <a:rPr lang="en" altLang="zh-CN" sz="1600" dirty="0" err="1"/>
              <a:t>ebpfresearch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8375C2A-D11D-5380-EB8D-1E69C117E97C}"/>
              </a:ext>
            </a:extLst>
          </p:cNvPr>
          <p:cNvSpPr txBox="1"/>
          <p:nvPr/>
        </p:nvSpPr>
        <p:spPr>
          <a:xfrm>
            <a:off x="1600178" y="3253000"/>
            <a:ext cx="33514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/>
              <a:t>Coolbpf</a:t>
            </a:r>
            <a:r>
              <a:rPr lang="zh-CN" altLang="en-US" dirty="0"/>
              <a:t>项目地址</a:t>
            </a:r>
            <a:endParaRPr lang="en-US" altLang="zh-CN" dirty="0"/>
          </a:p>
          <a:p>
            <a:r>
              <a:rPr lang="en" altLang="zh-CN" sz="1600" dirty="0">
                <a:hlinkClick r:id="rId18"/>
              </a:rPr>
              <a:t>https://gitee.com/anolis/coolbpf</a:t>
            </a:r>
            <a:endParaRPr lang="en" altLang="zh-CN" sz="1600" dirty="0"/>
          </a:p>
          <a:p>
            <a:r>
              <a:rPr lang="zh-CN" altLang="en-US" sz="2000" dirty="0"/>
              <a:t>微信公众号：</a:t>
            </a:r>
            <a:r>
              <a:rPr lang="zh-CN" altLang="en-US" sz="2000" dirty="0">
                <a:solidFill>
                  <a:srgbClr val="FF0000"/>
                </a:solidFill>
              </a:rPr>
              <a:t>酷玩</a:t>
            </a:r>
            <a:r>
              <a:rPr lang="en-US" altLang="zh-CN" sz="2000" dirty="0">
                <a:solidFill>
                  <a:srgbClr val="FF0000"/>
                </a:solidFill>
              </a:rPr>
              <a:t>BPF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3EEBC2-ADAD-8B8F-CE23-6EDBF140B990}"/>
              </a:ext>
            </a:extLst>
          </p:cNvPr>
          <p:cNvSpPr txBox="1"/>
          <p:nvPr/>
        </p:nvSpPr>
        <p:spPr>
          <a:xfrm>
            <a:off x="3131161" y="370410"/>
            <a:ext cx="56772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欢迎加入龙蜥社区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23C343-970C-84A3-FE1E-1860B851CA5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EE3619-CA5A-8FCD-191A-584331CB5C5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1CFE0DE-2725-3E50-255D-56C93FD793CD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801715-8CA0-7B20-0A7F-239A5E5D8A3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9419" y="1799185"/>
            <a:ext cx="2988373" cy="40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4562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形 39">
            <a:extLst>
              <a:ext uri="{FF2B5EF4-FFF2-40B4-BE49-F238E27FC236}">
                <a16:creationId xmlns:a16="http://schemas.microsoft.com/office/drawing/2014/main" id="{91D7C87F-D0DF-6054-DDF3-7000D5DA52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35245" y="2242184"/>
            <a:ext cx="1266825" cy="1266825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AC3CCD8F-1B73-7EDF-C53D-8B49FE695A3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BACABC4-720E-FEE6-3CCF-0881334F10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05441" y="301"/>
            <a:ext cx="3771624" cy="128027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930088" y="2067712"/>
            <a:ext cx="616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谢谢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4118A35D-D7F0-4581-CB92-72628BEE801F}"/>
              </a:ext>
            </a:extLst>
          </p:cNvPr>
          <p:cNvSpPr txBox="1"/>
          <p:nvPr/>
        </p:nvSpPr>
        <p:spPr>
          <a:xfrm>
            <a:off x="2663263" y="2413932"/>
            <a:ext cx="10107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54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7" name="图形 26">
            <a:extLst>
              <a:ext uri="{FF2B5EF4-FFF2-40B4-BE49-F238E27FC236}">
                <a16:creationId xmlns:a16="http://schemas.microsoft.com/office/drawing/2014/main" id="{27618608-D2C0-E7FA-7049-EEA3198DF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5311" y="4236290"/>
            <a:ext cx="8048625" cy="2066925"/>
          </a:xfrm>
          <a:prstGeom prst="rect">
            <a:avLst/>
          </a:prstGeom>
        </p:spPr>
      </p:pic>
      <p:pic>
        <p:nvPicPr>
          <p:cNvPr id="29" name="图形 28">
            <a:extLst>
              <a:ext uri="{FF2B5EF4-FFF2-40B4-BE49-F238E27FC236}">
                <a16:creationId xmlns:a16="http://schemas.microsoft.com/office/drawing/2014/main" id="{E8A24135-AAA2-A5CD-B3B8-7FADFABF3B4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68658" y="6432668"/>
            <a:ext cx="5934075" cy="361950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906DAC97-B058-5FEC-6D19-5FDC594926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22769">
            <a:off x="406526" y="6432668"/>
            <a:ext cx="5934075" cy="361950"/>
          </a:xfrm>
          <a:prstGeom prst="rect">
            <a:avLst/>
          </a:prstGeom>
        </p:spPr>
      </p:pic>
      <p:pic>
        <p:nvPicPr>
          <p:cNvPr id="31" name="图形 30">
            <a:extLst>
              <a:ext uri="{FF2B5EF4-FFF2-40B4-BE49-F238E27FC236}">
                <a16:creationId xmlns:a16="http://schemas.microsoft.com/office/drawing/2014/main" id="{50EDEECD-89F3-B958-98FA-4370A60112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1374760">
            <a:off x="5930798" y="6405919"/>
            <a:ext cx="5934075" cy="361950"/>
          </a:xfrm>
          <a:prstGeom prst="rect">
            <a:avLst/>
          </a:prstGeom>
        </p:spPr>
      </p:pic>
      <p:pic>
        <p:nvPicPr>
          <p:cNvPr id="33" name="图形 32">
            <a:extLst>
              <a:ext uri="{FF2B5EF4-FFF2-40B4-BE49-F238E27FC236}">
                <a16:creationId xmlns:a16="http://schemas.microsoft.com/office/drawing/2014/main" id="{7D455789-0207-5D57-FC1D-CE66C20A194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274786" y="3681624"/>
            <a:ext cx="8202279" cy="244708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C34C3A6-7728-131F-B4F3-ED6214F959E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15261" y="104269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01A2A9-B540-B4D3-C08A-26425C15B62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158BB3-3F32-93AF-CD15-ED2EA608E4E5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3340901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4872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背景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01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sp>
        <p:nvSpPr>
          <p:cNvPr id="2" name="爆炸形 1 1">
            <a:extLst>
              <a:ext uri="{FF2B5EF4-FFF2-40B4-BE49-F238E27FC236}">
                <a16:creationId xmlns:a16="http://schemas.microsoft.com/office/drawing/2014/main" id="{2D925604-A3CB-5A66-8D1B-DECDBF5BF07E}"/>
              </a:ext>
            </a:extLst>
          </p:cNvPr>
          <p:cNvSpPr/>
          <p:nvPr/>
        </p:nvSpPr>
        <p:spPr>
          <a:xfrm>
            <a:off x="1671619" y="1426255"/>
            <a:ext cx="2979040" cy="200274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我们有大量的</a:t>
            </a:r>
            <a:r>
              <a:rPr kumimoji="1" lang="en-US" altLang="zh-CN" sz="1600" dirty="0"/>
              <a:t>3.10</a:t>
            </a:r>
            <a:r>
              <a:rPr kumimoji="1" lang="zh-CN" altLang="en-US" sz="1600" dirty="0"/>
              <a:t>内核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>
                <a:solidFill>
                  <a:srgbClr val="FF0000"/>
                </a:solidFill>
              </a:rPr>
              <a:t>难！</a:t>
            </a:r>
          </a:p>
        </p:txBody>
      </p:sp>
      <p:sp>
        <p:nvSpPr>
          <p:cNvPr id="4" name="爆炸形 1 3">
            <a:extLst>
              <a:ext uri="{FF2B5EF4-FFF2-40B4-BE49-F238E27FC236}">
                <a16:creationId xmlns:a16="http://schemas.microsoft.com/office/drawing/2014/main" id="{4C086E00-5190-ECF4-2480-3C0ADA76B549}"/>
              </a:ext>
            </a:extLst>
          </p:cNvPr>
          <p:cNvSpPr/>
          <p:nvPr/>
        </p:nvSpPr>
        <p:spPr>
          <a:xfrm>
            <a:off x="5933903" y="1499997"/>
            <a:ext cx="2979040" cy="200274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还得安装依赖库</a:t>
            </a:r>
            <a:r>
              <a:rPr kumimoji="1" lang="zh-CN" altLang="en-US" sz="1600" dirty="0">
                <a:solidFill>
                  <a:srgbClr val="FF0000"/>
                </a:solidFill>
              </a:rPr>
              <a:t>烦！</a:t>
            </a:r>
          </a:p>
        </p:txBody>
      </p:sp>
      <p:sp>
        <p:nvSpPr>
          <p:cNvPr id="5" name="爆炸形 1 4">
            <a:extLst>
              <a:ext uri="{FF2B5EF4-FFF2-40B4-BE49-F238E27FC236}">
                <a16:creationId xmlns:a16="http://schemas.microsoft.com/office/drawing/2014/main" id="{FA7990B8-0CCD-CE64-189A-2E20B3E1CF8A}"/>
              </a:ext>
            </a:extLst>
          </p:cNvPr>
          <p:cNvSpPr/>
          <p:nvPr/>
        </p:nvSpPr>
        <p:spPr>
          <a:xfrm>
            <a:off x="1415846" y="3617024"/>
            <a:ext cx="3470786" cy="200274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每次启动都得编译，</a:t>
            </a:r>
            <a:r>
              <a:rPr kumimoji="1" lang="en-US" altLang="zh-CN" sz="1600" dirty="0"/>
              <a:t>CPU/</a:t>
            </a:r>
            <a:r>
              <a:rPr kumimoji="1" lang="zh-CN" altLang="en-US" sz="1600" dirty="0"/>
              <a:t>内存消耗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>
                <a:solidFill>
                  <a:srgbClr val="FF0000"/>
                </a:solidFill>
              </a:rPr>
              <a:t>伤！</a:t>
            </a:r>
          </a:p>
        </p:txBody>
      </p:sp>
      <p:sp>
        <p:nvSpPr>
          <p:cNvPr id="9" name="爆炸形 1 8">
            <a:extLst>
              <a:ext uri="{FF2B5EF4-FFF2-40B4-BE49-F238E27FC236}">
                <a16:creationId xmlns:a16="http://schemas.microsoft.com/office/drawing/2014/main" id="{1C572752-F88A-3DC6-197E-FE2C352D0934}"/>
              </a:ext>
            </a:extLst>
          </p:cNvPr>
          <p:cNvSpPr/>
          <p:nvPr/>
        </p:nvSpPr>
        <p:spPr>
          <a:xfrm>
            <a:off x="5933903" y="3632077"/>
            <a:ext cx="2979040" cy="2002745"/>
          </a:xfrm>
          <a:prstGeom prst="irregularSeal1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/>
              <a:t>需要包含</a:t>
            </a:r>
            <a:r>
              <a:rPr kumimoji="1" lang="en-US" altLang="zh-CN" sz="1600" dirty="0"/>
              <a:t>kernel-</a:t>
            </a:r>
            <a:r>
              <a:rPr kumimoji="1" lang="en-US" altLang="zh-CN" sz="1600" dirty="0" err="1"/>
              <a:t>devel</a:t>
            </a:r>
            <a:r>
              <a:rPr kumimoji="1" lang="zh-CN" altLang="en-US" sz="1600" dirty="0"/>
              <a:t> 头文件</a:t>
            </a:r>
            <a:endParaRPr kumimoji="1" lang="en-US" altLang="zh-CN" sz="1600" dirty="0"/>
          </a:p>
          <a:p>
            <a:pPr algn="ctr"/>
            <a:r>
              <a:rPr kumimoji="1" lang="zh-CN" altLang="en-US" sz="1600" dirty="0">
                <a:solidFill>
                  <a:srgbClr val="FF0000"/>
                </a:solidFill>
              </a:rPr>
              <a:t>累！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79827E4-BF9A-927A-D444-C6105669D6C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521101" y="195239"/>
            <a:ext cx="1371600" cy="5715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493C12F-5545-5B96-4C98-A0D56D851CB6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6735E14C-E3E0-F942-70F4-32C8FF3A5939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41616577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D77E4-C6EE-4B40-AB54-48871B6C4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BPF开发常用方案对比</a:t>
            </a:r>
            <a:endParaRPr lang="en-US" dirty="0"/>
          </a:p>
        </p:txBody>
      </p:sp>
      <p:sp>
        <p:nvSpPr>
          <p:cNvPr id="4" name="文本框 1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E6636BC20180234D78A0072836F0B3B062B9B207100DDB20A0D98F39B16C2BA34B43BC38C168AB0122592F0838465CEB921921FAF1D0ABC11BBFC26B7F4E1ADA24FB2EADD526949754C728F767A2439F9FD0E9157C626057A81A5197EE01DCA8DD06229F4E3</a:t>
            </a:r>
          </a:p>
        </p:txBody>
      </p:sp>
      <p:sp>
        <p:nvSpPr>
          <p:cNvPr id="5" name="文本框 2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E6636BC20180234D78A0072836F0B99012B9B2041CBB0BD0AED9843CB1E92B759B4BB3387161DB0A22092008384687EBAD09218A11D00BB11BBFC253752E1BD324F50EAD8127E48704882AE76E224046D963E4B175990FA048DEA195FADFAC88D9862B9F9E3</a:t>
            </a:r>
          </a:p>
        </p:txBody>
      </p:sp>
      <p:sp>
        <p:nvSpPr>
          <p:cNvPr id="6" name="文本框 3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E6636BC20180234D78A0072836F0BE8092B9B20C1995FBB0AAD98B33B1032B25BB4EBB387163FB0F22C92E08384670EB2809215AC1D0FBA11BBFC2437A1E1FD724F5F8AD632564B7B4FF2ED7684240538A9CE0BE76481F81688BF19F28E95C98DFE620900E3</a:t>
            </a:r>
          </a:p>
        </p:txBody>
      </p:sp>
      <p:sp>
        <p:nvSpPr>
          <p:cNvPr id="7" name="文本框 4" hidden="1"/>
          <p:cNvSpPr txBox="1"/>
          <p:nvPr/>
        </p:nvSpPr>
        <p:spPr>
          <a:xfrm>
            <a:off x="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E6636BC20180234D78A0072836F0BC5042B9B2071914ABA0AFD98A36B1312BA09B46B338D169DB042219260838466CEBCA09217A11D0EBD11BBFC21D70AE1BD124F79CADC02084A7F49B2BF76E924D54EB27EF457D2D6E7658AE919C47F25C58DA8624926E3</a:t>
            </a:r>
          </a:p>
        </p:txBody>
      </p:sp>
      <p:sp>
        <p:nvSpPr>
          <p:cNvPr id="8" name="文本框 5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E6636BC20180234D78A0072836F0B1F0B2B9B20C194F3BB0ADD98331B1C62B51CB43B838C16E8B0E22C92408C8468EEBE509210AC1D04BD11BBFC228762E2FD824FCBAAD1124B6E784AF2DE761024E5537DCE27771BF55E7D8EF319F2F7D5C28DEE626942E3</a:t>
            </a:r>
          </a:p>
        </p:txBody>
      </p:sp>
      <p:sp>
        <p:nvSpPr>
          <p:cNvPr id="9" name="文本框 6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E6636BC20180234D78A0072836F0BEC032B9B20719E7ABD0A4D98930B1B12B712B41B8383169AB0722192908C8467AEB500921AA91D06BC11BBFC236721E20D524FF49AD4320F65744DB2EA767924C574BB3E271732605D208AA119547C05C28DCF62D9E0E3</a:t>
            </a:r>
          </a:p>
        </p:txBody>
      </p:sp>
      <p:sp>
        <p:nvSpPr>
          <p:cNvPr id="10" name="文本框 7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BBAAD9C20180234D78A0072836F0B3D0F2B9B20F17062BA0AED98A36B1592BA12B4DB63861636B0F22592308C84635EBDA09217A31D0EBC11BBFC2117CBE2DD124FE92AD4F2776A7040728C7604243DF3CC7E0757D97657F5887C19CEC514C28DAD62A9F4E3</a:t>
            </a:r>
          </a:p>
        </p:txBody>
      </p:sp>
      <p:sp>
        <p:nvSpPr>
          <p:cNvPr id="11" name="文本框 8" hidden="1"/>
          <p:cNvSpPr txBox="1"/>
          <p:nvPr/>
        </p:nvSpPr>
        <p:spPr>
          <a:xfrm>
            <a:off x="-150000" y="0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1"/>
          </a:p>
          <a:p>
            <a:pPr>
              <a:buClr>
                <a:srgbClr val="FFFFFF"/>
              </a:buClr>
            </a:pPr>
            <a:r>
              <a:rPr lang="en-US" sz="900">
                <a:solidFill>
                  <a:srgbClr val="FFFFFF"/>
                </a:solidFill>
              </a:rPr>
              <a:t>BBAAD9C20180234D78A0072836F0BFC0A2B9B2071AE3FBE0A1D9833BB1E42B747B48B038E168FB0022692608C84605EB4809217A11D05B011BBFC24F785E2BD124F9F9AD2A21E6C7F41225C768A248B73A3DEB8171D9043ED81B219008200C58DA86259B3E3</a:t>
            </a:r>
          </a:p>
        </p:txBody>
      </p:sp>
      <p:sp>
        <p:nvSpPr>
          <p:cNvPr id="14" name="剪去单角的矩形 13">
            <a:extLst>
              <a:ext uri="{FF2B5EF4-FFF2-40B4-BE49-F238E27FC236}">
                <a16:creationId xmlns:a16="http://schemas.microsoft.com/office/drawing/2014/main" id="{2A9A1B42-F951-6D40-B443-425D2AAA67CD}"/>
              </a:ext>
            </a:extLst>
          </p:cNvPr>
          <p:cNvSpPr/>
          <p:nvPr/>
        </p:nvSpPr>
        <p:spPr>
          <a:xfrm>
            <a:off x="747858" y="998584"/>
            <a:ext cx="4329953" cy="2322841"/>
          </a:xfrm>
          <a:prstGeom prst="snip1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原生</a:t>
            </a:r>
            <a:r>
              <a:rPr kumimoji="1" lang="en-US" altLang="zh-CN" sz="1600" dirty="0" err="1">
                <a:solidFill>
                  <a:sysClr val="windowText" lastClr="000000"/>
                </a:solidFill>
              </a:rPr>
              <a:t>libbpf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，无</a:t>
            </a:r>
            <a:r>
              <a:rPr kumimoji="1" lang="en-US" altLang="zh-CN" sz="1600" dirty="0">
                <a:solidFill>
                  <a:sysClr val="windowText" lastClr="000000"/>
                </a:solidFill>
              </a:rPr>
              <a:t>CO-RE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（内核</a:t>
            </a:r>
            <a:r>
              <a:rPr kumimoji="1" lang="en-US" altLang="zh-CN" sz="1600" dirty="0">
                <a:solidFill>
                  <a:sysClr val="windowText" lastClr="000000"/>
                </a:solidFill>
              </a:rPr>
              <a:t>samples/</a:t>
            </a:r>
            <a:r>
              <a:rPr kumimoji="1" lang="en-US" altLang="zh-CN" sz="1600" dirty="0" err="1">
                <a:solidFill>
                  <a:sysClr val="windowText" lastClr="000000"/>
                </a:solidFill>
              </a:rPr>
              <a:t>bpf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示例）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优势：资源占用量低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缺点：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、需要搭建代码工程、开发效率低；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2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、不同内核版本兼容性差；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5" name="剪去单角的矩形 14">
            <a:extLst>
              <a:ext uri="{FF2B5EF4-FFF2-40B4-BE49-F238E27FC236}">
                <a16:creationId xmlns:a16="http://schemas.microsoft.com/office/drawing/2014/main" id="{AAA01189-7F8D-7143-B6D5-DCDC52F31D32}"/>
              </a:ext>
            </a:extLst>
          </p:cNvPr>
          <p:cNvSpPr/>
          <p:nvPr/>
        </p:nvSpPr>
        <p:spPr>
          <a:xfrm>
            <a:off x="5746995" y="998584"/>
            <a:ext cx="4123147" cy="2322841"/>
          </a:xfrm>
          <a:prstGeom prst="snip1Rect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BCC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（</a:t>
            </a:r>
            <a:r>
              <a:rPr kumimoji="1" lang="en-US" altLang="zh-CN" sz="1600" dirty="0" err="1">
                <a:solidFill>
                  <a:sysClr val="windowText" lastClr="000000"/>
                </a:solidFill>
              </a:rPr>
              <a:t>bpf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</a:rPr>
              <a:t>compile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 </a:t>
            </a:r>
            <a:r>
              <a:rPr kumimoji="1" lang="en-US" altLang="zh-CN" sz="1600" dirty="0">
                <a:solidFill>
                  <a:sysClr val="windowText" lastClr="000000"/>
                </a:solidFill>
              </a:rPr>
              <a:t>collection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）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优势：开发效率高，可移植性好，支持动态修改内核部分代码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缺点：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、部署依赖的</a:t>
            </a:r>
            <a:r>
              <a:rPr kumimoji="1" lang="en" altLang="zh-CN" sz="1600" dirty="0">
                <a:solidFill>
                  <a:sysClr val="windowText" lastClr="000000"/>
                </a:solidFill>
              </a:rPr>
              <a:t>Clang/LLVM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2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、每次运行都要执行</a:t>
            </a:r>
            <a:r>
              <a:rPr kumimoji="1" lang="en" altLang="zh-CN" sz="1600" dirty="0">
                <a:solidFill>
                  <a:sysClr val="windowText" lastClr="000000"/>
                </a:solidFill>
              </a:rPr>
              <a:t>Clang/LLVM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编译，争抢内存</a:t>
            </a:r>
            <a:r>
              <a:rPr kumimoji="1" lang="en-US" altLang="zh-CN" sz="1600" dirty="0">
                <a:solidFill>
                  <a:sysClr val="windowText" lastClr="000000"/>
                </a:solidFill>
              </a:rPr>
              <a:t>CPU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内存等资源；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3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、依赖目标环境头文件；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400" dirty="0">
              <a:solidFill>
                <a:sysClr val="windowText" lastClr="000000"/>
              </a:solidFill>
            </a:endParaRPr>
          </a:p>
          <a:p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sp>
        <p:nvSpPr>
          <p:cNvPr id="16" name="剪去单角的矩形 15">
            <a:extLst>
              <a:ext uri="{FF2B5EF4-FFF2-40B4-BE49-F238E27FC236}">
                <a16:creationId xmlns:a16="http://schemas.microsoft.com/office/drawing/2014/main" id="{22B7FC4A-A2C3-C342-86B0-F0FC657ECA2C}"/>
              </a:ext>
            </a:extLst>
          </p:cNvPr>
          <p:cNvSpPr/>
          <p:nvPr/>
        </p:nvSpPr>
        <p:spPr>
          <a:xfrm>
            <a:off x="699248" y="3767380"/>
            <a:ext cx="4329953" cy="2523565"/>
          </a:xfrm>
          <a:prstGeom prst="snip1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" altLang="zh-CN" sz="1600" dirty="0">
                <a:solidFill>
                  <a:sysClr val="windowText" lastClr="000000"/>
                </a:solidFill>
              </a:rPr>
              <a:t>BPF CO-RE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（自己编写的</a:t>
            </a:r>
            <a:r>
              <a:rPr kumimoji="1" lang="en-US" altLang="zh-CN" sz="1600" dirty="0" err="1">
                <a:solidFill>
                  <a:sysClr val="windowText" lastClr="000000"/>
                </a:solidFill>
              </a:rPr>
              <a:t>bpf_core_read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代码）</a:t>
            </a:r>
            <a:endParaRPr kumimoji="1" lang="en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优势：不依赖在环境中部署</a:t>
            </a:r>
            <a:r>
              <a:rPr kumimoji="1" lang="en" altLang="zh-CN" sz="1600" dirty="0">
                <a:solidFill>
                  <a:sysClr val="windowText" lastClr="000000"/>
                </a:solidFill>
              </a:rPr>
              <a:t>Clang/LLVM</a:t>
            </a:r>
            <a:r>
              <a:rPr kumimoji="1" lang="zh-CN" altLang="en" sz="1600" dirty="0">
                <a:solidFill>
                  <a:sysClr val="windowText" lastClr="000000"/>
                </a:solidFill>
              </a:rPr>
              <a:t>，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资源占用少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zh-CN" altLang="en-US" sz="1600" dirty="0">
                <a:solidFill>
                  <a:sysClr val="windowText" lastClr="000000"/>
                </a:solidFill>
              </a:rPr>
              <a:t>缺点：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1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、仍需要搭建编译编译工程；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2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、部分代码相对固定，无法动态配置；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r>
              <a:rPr kumimoji="1" lang="en-US" altLang="zh-CN" sz="1600" dirty="0">
                <a:solidFill>
                  <a:sysClr val="windowText" lastClr="000000"/>
                </a:solidFill>
              </a:rPr>
              <a:t>3</a:t>
            </a:r>
            <a:r>
              <a:rPr kumimoji="1" lang="zh-CN" altLang="en-US" sz="1600" dirty="0">
                <a:solidFill>
                  <a:sysClr val="windowText" lastClr="000000"/>
                </a:solidFill>
              </a:rPr>
              <a:t>、用户态开发支持信息较少，缺乏高级语言对接；</a:t>
            </a:r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en-US" altLang="zh-CN" sz="1600" dirty="0">
              <a:solidFill>
                <a:sysClr val="windowText" lastClr="000000"/>
              </a:solidFill>
            </a:endParaRPr>
          </a:p>
          <a:p>
            <a:endParaRPr kumimoji="1" lang="zh-CN" altLang="en-US" sz="1600" dirty="0">
              <a:solidFill>
                <a:sysClr val="windowText" lastClr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B64FF29-1C53-4C88-3A4F-288CBFA588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2278" y="239327"/>
            <a:ext cx="1569722" cy="65405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F919B8F-6AE9-B3AE-D40F-3CD89621D2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39E4EA7C-16DA-81FB-D491-D362C0596507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id="{80D64E7A-CF5D-8884-E9E4-40FF09276215}"/>
              </a:ext>
            </a:extLst>
          </p:cNvPr>
          <p:cNvSpPr/>
          <p:nvPr/>
        </p:nvSpPr>
        <p:spPr>
          <a:xfrm>
            <a:off x="5746995" y="3867741"/>
            <a:ext cx="4123147" cy="2322841"/>
          </a:xfrm>
          <a:prstGeom prst="ellipse">
            <a:avLst/>
          </a:prstGeom>
          <a:gradFill>
            <a:gsLst>
              <a:gs pos="0">
                <a:srgbClr val="FFB61A"/>
              </a:gs>
              <a:gs pos="100000">
                <a:srgbClr val="FF6A00"/>
              </a:gs>
            </a:gsLst>
            <a:lin ang="10800000"/>
          </a:gradFill>
          <a:ln w="12700">
            <a:miter lim="400000"/>
          </a:ln>
        </p:spPr>
        <p:txBody>
          <a:bodyPr lIns="52484" tIns="52484" rIns="52484" bIns="52484"/>
          <a:lstStyle/>
          <a:p>
            <a:pPr defTabSz="821531">
              <a:defRPr sz="3000">
                <a:solidFill>
                  <a:srgbClr val="FF6A00"/>
                </a:solidFill>
                <a:latin typeface="Alibaba PuHuiTi 2 45 Light"/>
                <a:ea typeface="Alibaba PuHuiTi 2 45 Light"/>
                <a:cs typeface="Alibaba PuHuiTi 2 45 Light"/>
                <a:sym typeface="Alibaba PuHuiTi 2 45 Light"/>
              </a:defRPr>
            </a:pPr>
            <a:endParaRPr kumimoji="1" lang="en-US" altLang="zh-CN" sz="2000" dirty="0"/>
          </a:p>
          <a:p>
            <a:pPr defTabSz="821531">
              <a:defRPr sz="3000">
                <a:solidFill>
                  <a:srgbClr val="FF6A00"/>
                </a:solidFill>
                <a:latin typeface="Alibaba PuHuiTi 2 45 Light"/>
                <a:ea typeface="Alibaba PuHuiTi 2 45 Light"/>
                <a:cs typeface="Alibaba PuHuiTi 2 45 Light"/>
                <a:sym typeface="Alibaba PuHuiTi 2 45 Light"/>
              </a:defRPr>
            </a:pPr>
            <a:r>
              <a:rPr kumimoji="1" lang="zh-CN" altLang="en-US" sz="2000" dirty="0">
                <a:solidFill>
                  <a:srgbClr val="FF0000"/>
                </a:solidFill>
              </a:rPr>
              <a:t>上述方案，不能很好适配生产环境中，多内核并存、快速批量部署等需求</a:t>
            </a:r>
          </a:p>
        </p:txBody>
      </p:sp>
    </p:spTree>
    <p:extLst>
      <p:ext uri="{BB962C8B-B14F-4D97-AF65-F5344CB8AC3E}">
        <p14:creationId xmlns:p14="http://schemas.microsoft.com/office/powerpoint/2010/main" val="1196678597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4017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Coolbpf</a:t>
            </a:r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设计与实现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02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1F730B9F-3534-60C6-FF27-ECEB0618A1B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96871" y="1202437"/>
            <a:ext cx="7772400" cy="48355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B8985C-3930-C680-ED1A-285050706F6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04627B-1EE2-6A1B-9A74-3AF7F435E2C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756B38-DEB2-B4EC-448C-6F84F52C3C63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DAE0580-6588-C7F7-0E5A-C2227F9DAAB1}"/>
              </a:ext>
            </a:extLst>
          </p:cNvPr>
          <p:cNvSpPr txBox="1"/>
          <p:nvPr/>
        </p:nvSpPr>
        <p:spPr>
          <a:xfrm>
            <a:off x="687018" y="2806524"/>
            <a:ext cx="2574501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/>
              <a:t>当前特点：</a:t>
            </a:r>
            <a:endParaRPr kumimoji="1" lang="en-US" altLang="zh-CN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一次编译，到处使用；</a:t>
            </a:r>
            <a:endParaRPr lang="en-US" altLang="zh-CN" sz="1600" dirty="0"/>
          </a:p>
          <a:p>
            <a:r>
              <a:rPr lang="zh-CN" altLang="en-US" sz="1600" dirty="0"/>
              <a:t>  一键安装，快速开发</a:t>
            </a:r>
          </a:p>
          <a:p>
            <a:r>
              <a:rPr kumimoji="1" lang="en-US" altLang="zh-CN" sz="1600" dirty="0"/>
              <a:t>2.</a:t>
            </a:r>
            <a:r>
              <a:rPr lang="zh-CN" altLang="en-US" sz="1600" dirty="0"/>
              <a:t>低版本内核支持</a:t>
            </a:r>
            <a:endParaRPr lang="en-US" altLang="zh-CN" sz="1600" dirty="0"/>
          </a:p>
          <a:p>
            <a:r>
              <a:rPr lang="en-US" altLang="zh-CN" sz="1600" dirty="0"/>
              <a:t>3.BTF</a:t>
            </a:r>
            <a:r>
              <a:rPr lang="zh-CN" altLang="en-US" sz="1600" dirty="0"/>
              <a:t>下载和高级语言封装</a:t>
            </a:r>
            <a:endParaRPr kumimoji="1" lang="en-US" altLang="zh-CN" sz="1800" dirty="0"/>
          </a:p>
        </p:txBody>
      </p:sp>
    </p:spTree>
    <p:extLst>
      <p:ext uri="{BB962C8B-B14F-4D97-AF65-F5344CB8AC3E}">
        <p14:creationId xmlns:p14="http://schemas.microsoft.com/office/powerpoint/2010/main" val="20830872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36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既定计划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A8F212-26B4-C949-DB31-0B08163AD3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95950A-3E70-8B4A-72DD-360A2DEB11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B871BF-BDB2-EE72-0332-86140216334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C1DADC7-D226-9578-BE8F-C9F8B9A51E0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552243" y="1111396"/>
            <a:ext cx="4932299" cy="543230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E95FD5F-A9BC-E85D-BB8D-152111C3BCCC}"/>
              </a:ext>
            </a:extLst>
          </p:cNvPr>
          <p:cNvSpPr txBox="1"/>
          <p:nvPr/>
        </p:nvSpPr>
        <p:spPr>
          <a:xfrm>
            <a:off x="291838" y="2838145"/>
            <a:ext cx="29486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600" dirty="0"/>
              <a:t>未来主要功能点：</a:t>
            </a:r>
            <a:endParaRPr kumimoji="1" lang="en-US" altLang="zh-CN" sz="1600" dirty="0"/>
          </a:p>
          <a:p>
            <a:r>
              <a:rPr lang="en-US" altLang="zh-CN" sz="1600" dirty="0"/>
              <a:t>1.</a:t>
            </a:r>
            <a:r>
              <a:rPr lang="zh-CN" altLang="en-US" sz="1600" dirty="0"/>
              <a:t>基础框架，效率提升</a:t>
            </a:r>
          </a:p>
          <a:p>
            <a:r>
              <a:rPr kumimoji="1" lang="en-US" altLang="zh-CN" sz="1600" dirty="0"/>
              <a:t>2.</a:t>
            </a:r>
            <a:r>
              <a:rPr lang="zh-CN" altLang="en-US" sz="1600" dirty="0"/>
              <a:t>优秀工具，诊断和跟踪</a:t>
            </a:r>
          </a:p>
          <a:p>
            <a:r>
              <a:rPr kumimoji="1" lang="en-US" altLang="zh-CN" sz="1600" dirty="0"/>
              <a:t>3.</a:t>
            </a:r>
            <a:r>
              <a:rPr lang="zh-CN" altLang="en-US" sz="1600" dirty="0"/>
              <a:t>特性开发，内核功能</a:t>
            </a:r>
            <a:r>
              <a:rPr lang="en" altLang="zh-CN" sz="1600" dirty="0" err="1"/>
              <a:t>eBPF</a:t>
            </a:r>
            <a:r>
              <a:rPr lang="zh-CN" altLang="en-US" sz="1600" dirty="0"/>
              <a:t>化。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020D6BB-1270-5CBC-E3CE-FDDF92DF99D9}"/>
              </a:ext>
            </a:extLst>
          </p:cNvPr>
          <p:cNvSpPr txBox="1"/>
          <p:nvPr/>
        </p:nvSpPr>
        <p:spPr>
          <a:xfrm>
            <a:off x="285065" y="3993908"/>
            <a:ext cx="195544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重点关注：</a:t>
            </a:r>
            <a:endParaRPr kumimoji="1" lang="en-US" altLang="zh-CN" sz="1600" dirty="0"/>
          </a:p>
          <a:p>
            <a:r>
              <a:rPr kumimoji="1" lang="en-US" altLang="zh-CN" sz="1600" dirty="0"/>
              <a:t>1. Verifier</a:t>
            </a:r>
            <a:r>
              <a:rPr kumimoji="1" lang="zh-CN" altLang="en-US" sz="1600" dirty="0"/>
              <a:t>智能定位</a:t>
            </a:r>
            <a:endParaRPr kumimoji="1" lang="en-US" altLang="zh-CN" sz="1600" dirty="0"/>
          </a:p>
          <a:p>
            <a:r>
              <a:rPr kumimoji="1" lang="en-US" altLang="zh-CN" sz="1600" dirty="0"/>
              <a:t>2.</a:t>
            </a:r>
            <a:r>
              <a:rPr kumimoji="1" lang="zh-CN" altLang="en-US" sz="1600" dirty="0"/>
              <a:t> 轻量编译器</a:t>
            </a:r>
            <a:endParaRPr kumimoji="1" lang="en-US" altLang="zh-CN" sz="1600" dirty="0"/>
          </a:p>
          <a:p>
            <a:r>
              <a:rPr kumimoji="1" lang="en-US" altLang="zh-CN" sz="1600" dirty="0"/>
              <a:t>3.</a:t>
            </a:r>
            <a:r>
              <a:rPr kumimoji="1" lang="zh-CN" altLang="en-US" sz="1600" dirty="0"/>
              <a:t> </a:t>
            </a:r>
            <a:r>
              <a:rPr kumimoji="1" lang="en-US" altLang="zh-CN" sz="1600" dirty="0" err="1"/>
              <a:t>eBPF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LSM</a:t>
            </a:r>
          </a:p>
          <a:p>
            <a:r>
              <a:rPr kumimoji="1" lang="en-US" altLang="zh-CN" sz="1600" dirty="0"/>
              <a:t>4.</a:t>
            </a:r>
            <a:r>
              <a:rPr kumimoji="1" lang="zh-CN" altLang="en-US" sz="1600" dirty="0"/>
              <a:t> </a:t>
            </a:r>
            <a:r>
              <a:rPr kumimoji="1" lang="en-US" altLang="zh-CN" sz="1600" dirty="0"/>
              <a:t>Perf</a:t>
            </a:r>
            <a:r>
              <a:rPr kumimoji="1" lang="zh-CN" altLang="en-US" sz="1600" dirty="0"/>
              <a:t>增强</a:t>
            </a:r>
            <a:endParaRPr kumimoji="1" lang="en-US" altLang="zh-CN" sz="1600" dirty="0"/>
          </a:p>
          <a:p>
            <a:r>
              <a:rPr kumimoji="1" lang="en-US" altLang="zh-CN" sz="1600" dirty="0"/>
              <a:t>……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014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36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远程编译原理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03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BA8F212-26B4-C949-DB31-0B08163AD37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95950A-3E70-8B4A-72DD-360A2DEB116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EB871BF-BDB2-EE72-0332-86140216334F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2565349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FFC1E38-35D6-F8C7-489A-6D432B26A0F0}"/>
              </a:ext>
            </a:extLst>
          </p:cNvPr>
          <p:cNvSpPr txBox="1"/>
          <p:nvPr/>
        </p:nvSpPr>
        <p:spPr>
          <a:xfrm flipH="1">
            <a:off x="-1" y="1"/>
            <a:ext cx="4988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 err="1"/>
              <a:t>Coolbpf</a:t>
            </a:r>
            <a:r>
              <a:rPr kumimoji="1" lang="zh-CN" altLang="en-US" sz="2400" dirty="0"/>
              <a:t>一站式</a:t>
            </a:r>
            <a:r>
              <a:rPr kumimoji="1" lang="en-US" altLang="zh-CN" sz="2400" dirty="0" err="1"/>
              <a:t>eBPF</a:t>
            </a:r>
            <a:r>
              <a:rPr kumimoji="1" lang="zh-CN" altLang="en-US" sz="2400" dirty="0"/>
              <a:t>开发编译平台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F6E8C35-AD74-9DFC-2643-7741E17A7C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459" y="791240"/>
            <a:ext cx="6343077" cy="481970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84A8D0E-F764-FF4C-49C8-7279C52EE9A6}"/>
              </a:ext>
            </a:extLst>
          </p:cNvPr>
          <p:cNvSpPr txBox="1"/>
          <p:nvPr/>
        </p:nvSpPr>
        <p:spPr>
          <a:xfrm>
            <a:off x="6642537" y="2074783"/>
            <a:ext cx="5423340" cy="23899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2133" dirty="0"/>
              <a:t>主要功能点：</a:t>
            </a:r>
            <a:endParaRPr kumimoji="1" lang="en-US" altLang="zh-CN" sz="2133" dirty="0"/>
          </a:p>
          <a:p>
            <a:r>
              <a:rPr kumimoji="1" lang="en-US" altLang="zh-CN" sz="2133" dirty="0"/>
              <a:t>1</a:t>
            </a:r>
            <a:r>
              <a:rPr kumimoji="1" lang="zh-CN" altLang="en-US" sz="2133" dirty="0"/>
              <a:t>、标准化</a:t>
            </a:r>
            <a:r>
              <a:rPr kumimoji="1" lang="en-US" altLang="zh-CN" sz="2133" dirty="0" err="1"/>
              <a:t>bpf</a:t>
            </a:r>
            <a:r>
              <a:rPr kumimoji="1" lang="zh-CN" altLang="en-US" sz="2133" dirty="0"/>
              <a:t>编译服务，具备弹性能力</a:t>
            </a:r>
            <a:endParaRPr kumimoji="1" lang="en-US" altLang="zh-CN" sz="2133" dirty="0"/>
          </a:p>
          <a:p>
            <a:r>
              <a:rPr kumimoji="1" lang="en-US" altLang="zh-CN" sz="2133" dirty="0"/>
              <a:t>2</a:t>
            </a:r>
            <a:r>
              <a:rPr kumimoji="1" lang="zh-CN" altLang="en-US" sz="2133" dirty="0"/>
              <a:t>、服务已支持</a:t>
            </a:r>
            <a:r>
              <a:rPr kumimoji="1" lang="en-US" altLang="zh-CN" sz="2133" dirty="0"/>
              <a:t>2000+</a:t>
            </a:r>
            <a:r>
              <a:rPr kumimoji="1" lang="zh-CN" altLang="en-US" sz="2133" dirty="0"/>
              <a:t>公开发行版内核</a:t>
            </a:r>
            <a:endParaRPr kumimoji="1" lang="en-US" altLang="zh-CN" sz="2133" dirty="0"/>
          </a:p>
          <a:p>
            <a:r>
              <a:rPr kumimoji="1" lang="en-US" altLang="zh-CN" sz="2133" dirty="0"/>
              <a:t>3</a:t>
            </a:r>
            <a:r>
              <a:rPr kumimoji="1" lang="zh-CN" altLang="en-US" sz="2133" dirty="0"/>
              <a:t>、输出的</a:t>
            </a:r>
            <a:r>
              <a:rPr kumimoji="1" lang="en-US" altLang="zh-CN" sz="2133" dirty="0"/>
              <a:t>so</a:t>
            </a:r>
            <a:r>
              <a:rPr kumimoji="1" lang="zh-CN" altLang="en-US" sz="2133" dirty="0"/>
              <a:t>支持</a:t>
            </a:r>
            <a:r>
              <a:rPr kumimoji="1" lang="en-US" altLang="zh-CN" sz="2133" dirty="0"/>
              <a:t>CORE</a:t>
            </a:r>
            <a:r>
              <a:rPr kumimoji="1" lang="zh-CN" altLang="en-US" sz="2133" dirty="0"/>
              <a:t>，结合</a:t>
            </a:r>
            <a:r>
              <a:rPr kumimoji="1" lang="en-US" altLang="zh-CN" sz="2133" dirty="0"/>
              <a:t>BTF</a:t>
            </a:r>
            <a:r>
              <a:rPr kumimoji="1" lang="zh-CN" altLang="en-US" sz="2133" dirty="0"/>
              <a:t>可以做到处处运行；</a:t>
            </a:r>
            <a:endParaRPr kumimoji="1" lang="en-US" altLang="zh-CN" sz="2133" dirty="0"/>
          </a:p>
          <a:p>
            <a:r>
              <a:rPr kumimoji="1" lang="en-US" altLang="zh-CN" sz="2133" dirty="0"/>
              <a:t>4</a:t>
            </a:r>
            <a:r>
              <a:rPr kumimoji="1" lang="zh-CN" altLang="en-US" sz="2133" dirty="0"/>
              <a:t>、客户端</a:t>
            </a:r>
            <a:r>
              <a:rPr kumimoji="1" lang="en-US" altLang="zh-CN" sz="2133" dirty="0" err="1"/>
              <a:t>Coolbpf</a:t>
            </a:r>
            <a:r>
              <a:rPr kumimoji="1" lang="zh-CN" altLang="en-US" sz="2133" dirty="0"/>
              <a:t>中间层提供便捷化的</a:t>
            </a:r>
            <a:r>
              <a:rPr kumimoji="1" lang="en-US" altLang="zh-CN" sz="2133" dirty="0" err="1"/>
              <a:t>libbpf</a:t>
            </a:r>
            <a:r>
              <a:rPr kumimoji="1" lang="zh-CN" altLang="en-US" sz="2133" dirty="0"/>
              <a:t>支持</a:t>
            </a:r>
            <a:r>
              <a:rPr kumimoji="1" lang="en-US" altLang="zh-CN" sz="2133" dirty="0" err="1"/>
              <a:t>api</a:t>
            </a:r>
            <a:r>
              <a:rPr kumimoji="1" lang="zh-CN" altLang="en-US" sz="2133" dirty="0"/>
              <a:t>，加速内核数据流处理</a:t>
            </a:r>
            <a:endParaRPr kumimoji="1" lang="en-US" altLang="zh-CN" sz="2133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E7CEEC-331C-226A-8EF0-2EB0943BD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4707" y="175916"/>
            <a:ext cx="1371600" cy="571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8B826CE-9049-E0C6-8552-AEC09D20B6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C1F46BC-15F3-FD3E-4268-F68DC6D3DDF0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108005213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形 29">
            <a:extLst>
              <a:ext uri="{FF2B5EF4-FFF2-40B4-BE49-F238E27FC236}">
                <a16:creationId xmlns:a16="http://schemas.microsoft.com/office/drawing/2014/main" id="{C7E33B2B-6B5F-9912-09E5-DF36E6605C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82087" y="260318"/>
            <a:ext cx="847725" cy="4286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6048BB5-0341-EE61-4DBD-28D13C7002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12" b="15973"/>
          <a:stretch/>
        </p:blipFill>
        <p:spPr>
          <a:xfrm flipH="1">
            <a:off x="-1293102" y="184729"/>
            <a:ext cx="4673600" cy="14476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3131161" y="370410"/>
            <a:ext cx="3649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低版本内核实现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065" y="0"/>
            <a:ext cx="1326021" cy="121791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58BC817-5794-F3C4-6D96-DEEBDC93C9EB}"/>
              </a:ext>
            </a:extLst>
          </p:cNvPr>
          <p:cNvSpPr txBox="1"/>
          <p:nvPr/>
        </p:nvSpPr>
        <p:spPr>
          <a:xfrm>
            <a:off x="9214173" y="271107"/>
            <a:ext cx="2901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首届中国</a:t>
            </a:r>
            <a:r>
              <a:rPr lang="en-US" altLang="zh-CN" b="1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eBPF</a:t>
            </a:r>
            <a:r>
              <a:rPr lang="zh-CN" altLang="en-US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</a:rPr>
              <a:t>研讨会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A07508F6-A076-DCAA-FA4C-39BF56FCE9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347106" y="271107"/>
            <a:ext cx="759720" cy="7597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AC4E69B-B5CB-9157-3EFA-0AE1B8164DC6}"/>
              </a:ext>
            </a:extLst>
          </p:cNvPr>
          <p:cNvSpPr txBox="1"/>
          <p:nvPr/>
        </p:nvSpPr>
        <p:spPr>
          <a:xfrm>
            <a:off x="2386251" y="369200"/>
            <a:ext cx="6814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04</a:t>
            </a:r>
            <a:endParaRPr lang="zh-CN" altLang="en-US" sz="3200" dirty="0" err="1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B3B51AB7-926B-842E-B560-E8A502542D4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34662" y="5114541"/>
            <a:ext cx="1409700" cy="1162050"/>
          </a:xfrm>
          <a:prstGeom prst="rect">
            <a:avLst/>
          </a:prstGeom>
        </p:spPr>
      </p:pic>
      <p:pic>
        <p:nvPicPr>
          <p:cNvPr id="24" name="图形 23">
            <a:extLst>
              <a:ext uri="{FF2B5EF4-FFF2-40B4-BE49-F238E27FC236}">
                <a16:creationId xmlns:a16="http://schemas.microsoft.com/office/drawing/2014/main" id="{5871E77B-5B6F-F7F0-3EE8-9F280440B1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74076" y="5743575"/>
            <a:ext cx="3590924" cy="1104900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3BA64422-726B-5792-20BE-32CB351156B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63178" y="667896"/>
            <a:ext cx="2901822" cy="304800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54413E28-7A78-C4F8-D837-5800573DDB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863387" y="153162"/>
            <a:ext cx="180975" cy="180975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818D92AB-DC58-3D33-FB6B-062B707838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-19927" y="5734050"/>
            <a:ext cx="6800850" cy="11239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59A904-9FED-4043-3E54-F8F91A780AD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710487" y="117443"/>
            <a:ext cx="1371600" cy="571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8B14CD-C4E1-211F-0C1B-15D56A468D7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056151" y="6296481"/>
            <a:ext cx="373377" cy="5333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36548C-B52B-D97A-178D-FEF1A2228ECC}"/>
              </a:ext>
            </a:extLst>
          </p:cNvPr>
          <p:cNvSpPr txBox="1"/>
          <p:nvPr/>
        </p:nvSpPr>
        <p:spPr>
          <a:xfrm>
            <a:off x="11374689" y="6470845"/>
            <a:ext cx="73644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酷玩</a:t>
            </a:r>
            <a:r>
              <a:rPr lang="en-US" altLang="zh-C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BPF</a:t>
            </a:r>
          </a:p>
        </p:txBody>
      </p:sp>
    </p:spTree>
    <p:extLst>
      <p:ext uri="{BB962C8B-B14F-4D97-AF65-F5344CB8AC3E}">
        <p14:creationId xmlns:p14="http://schemas.microsoft.com/office/powerpoint/2010/main" val="53359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1">
                <a:lumMod val="75000"/>
              </a:schemeClr>
            </a:gs>
            <a:gs pos="50000">
              <a:schemeClr val="accent1">
                <a:lumMod val="60000"/>
                <a:lumOff val="40000"/>
              </a:schemeClr>
            </a:gs>
            <a:gs pos="100000">
              <a:srgbClr val="F0F4FA"/>
            </a:gs>
            <a:gs pos="79000">
              <a:schemeClr val="accent1">
                <a:lumMod val="20000"/>
                <a:lumOff val="80000"/>
              </a:schemeClr>
            </a:gs>
          </a:gsLst>
          <a:lin ang="1200000" scaled="0"/>
          <a:tileRect/>
        </a:gradFill>
        <a:ln>
          <a:noFill/>
        </a:ln>
      </a:spPr>
      <a:bodyPr rtlCol="0" anchor="ctr"/>
      <a:lstStyle>
        <a:defPPr algn="ctr">
          <a:defRPr sz="5800" dirty="0">
            <a:latin typeface="思源黑体 CN Bold" panose="020B0800000000000000" pitchFamily="34" charset="-122"/>
            <a:ea typeface="思源黑体 CN Bold" panose="020B0800000000000000" pitchFamily="34" charset="-122"/>
          </a:defRPr>
        </a:defPPr>
      </a:lstStyle>
      <a:style>
        <a:lnRef idx="2">
          <a:schemeClr val="accent4">
            <a:shade val="50000"/>
          </a:schemeClr>
        </a:lnRef>
        <a:fillRef idx="1">
          <a:schemeClr val="accent4"/>
        </a:fillRef>
        <a:effectRef idx="0">
          <a:schemeClr val="accent4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7432</TotalTime>
  <Words>1505</Words>
  <Application>Microsoft Macintosh PowerPoint</Application>
  <PresentationFormat>宽屏</PresentationFormat>
  <Paragraphs>303</Paragraphs>
  <Slides>29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2" baseType="lpstr">
      <vt:lpstr>等线</vt:lpstr>
      <vt:lpstr>等线 Light</vt:lpstr>
      <vt:lpstr>思源黑体 CN Bold</vt:lpstr>
      <vt:lpstr>思源黑体 CN Heavy</vt:lpstr>
      <vt:lpstr>思源宋体 CN Heavy</vt:lpstr>
      <vt:lpstr>Microsoft YaHei</vt:lpstr>
      <vt:lpstr>Microsoft YaHei</vt:lpstr>
      <vt:lpstr>Alibaba PuHuiTi 2 45 Light</vt:lpstr>
      <vt:lpstr>PingFang SC</vt:lpstr>
      <vt:lpstr>Arial</vt:lpstr>
      <vt:lpstr>Helvetica Light</vt:lpstr>
      <vt:lpstr>Wingdings</vt:lpstr>
      <vt:lpstr>Office 主题​​</vt:lpstr>
      <vt:lpstr>PowerPoint 演示文稿</vt:lpstr>
      <vt:lpstr>PowerPoint 演示文稿</vt:lpstr>
      <vt:lpstr>PowerPoint 演示文稿</vt:lpstr>
      <vt:lpstr>BPF开发常用方案对比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认识网络抖动</vt:lpstr>
      <vt:lpstr>PowerPoint 演示文稿</vt:lpstr>
      <vt:lpstr>PowerPoint 演示文稿</vt:lpstr>
      <vt:lpstr>PowerPoint 演示文稿</vt:lpstr>
      <vt:lpstr>Pingtrace实现</vt:lpstr>
      <vt:lpstr>PowerPoint 演示文稿</vt:lpstr>
      <vt:lpstr>PowerPoint 演示文稿</vt:lpstr>
      <vt:lpstr>PowerPoint 演示文稿</vt:lpstr>
      <vt:lpstr>Coolbpf应用实践</vt:lpstr>
      <vt:lpstr>Coolbpf应用实践</vt:lpstr>
      <vt:lpstr>Coolbpf应用实践</vt:lpstr>
      <vt:lpstr>Coolbpf应用实践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1011</dc:creator>
  <cp:lastModifiedBy>wenanmao</cp:lastModifiedBy>
  <cp:revision>145</cp:revision>
  <dcterms:created xsi:type="dcterms:W3CDTF">2022-09-01T00:51:00Z</dcterms:created>
  <dcterms:modified xsi:type="dcterms:W3CDTF">2022-11-12T09:49:08Z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2052-11.1.0.9021</vt:lpwstr>
  </property>
</Properties>
</file>